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8" r:id="rId2"/>
    <p:sldId id="321" r:id="rId3"/>
    <p:sldId id="2051" r:id="rId4"/>
    <p:sldId id="2052" r:id="rId5"/>
    <p:sldId id="2053" r:id="rId6"/>
    <p:sldId id="2054" r:id="rId7"/>
    <p:sldId id="261" r:id="rId8"/>
    <p:sldId id="318" r:id="rId9"/>
    <p:sldId id="259" r:id="rId10"/>
    <p:sldId id="320" r:id="rId11"/>
    <p:sldId id="1994" r:id="rId12"/>
    <p:sldId id="2024" r:id="rId13"/>
    <p:sldId id="266" r:id="rId14"/>
    <p:sldId id="2028" r:id="rId15"/>
    <p:sldId id="1972" r:id="rId16"/>
    <p:sldId id="1981" r:id="rId17"/>
    <p:sldId id="2031" r:id="rId18"/>
    <p:sldId id="2032" r:id="rId19"/>
    <p:sldId id="2033" r:id="rId20"/>
    <p:sldId id="1889" r:id="rId21"/>
    <p:sldId id="2008" r:id="rId22"/>
    <p:sldId id="2009" r:id="rId23"/>
    <p:sldId id="1900" r:id="rId24"/>
    <p:sldId id="1901" r:id="rId25"/>
    <p:sldId id="1902" r:id="rId26"/>
    <p:sldId id="2001" r:id="rId27"/>
    <p:sldId id="1995" r:id="rId28"/>
    <p:sldId id="1996" r:id="rId29"/>
    <p:sldId id="1997" r:id="rId30"/>
    <p:sldId id="1998" r:id="rId31"/>
    <p:sldId id="1999" r:id="rId32"/>
    <p:sldId id="2000" r:id="rId33"/>
    <p:sldId id="2003" r:id="rId34"/>
    <p:sldId id="2034" r:id="rId35"/>
    <p:sldId id="2004" r:id="rId36"/>
    <p:sldId id="2005" r:id="rId37"/>
    <p:sldId id="2006" r:id="rId38"/>
    <p:sldId id="2013" r:id="rId39"/>
    <p:sldId id="1891" r:id="rId40"/>
    <p:sldId id="1927" r:id="rId41"/>
    <p:sldId id="1940" r:id="rId42"/>
    <p:sldId id="1939" r:id="rId43"/>
    <p:sldId id="1941" r:id="rId44"/>
    <p:sldId id="1952" r:id="rId45"/>
    <p:sldId id="1904" r:id="rId46"/>
    <p:sldId id="2017" r:id="rId47"/>
    <p:sldId id="2037" r:id="rId48"/>
    <p:sldId id="2038" r:id="rId49"/>
    <p:sldId id="2049" r:id="rId50"/>
    <p:sldId id="351" r:id="rId51"/>
    <p:sldId id="352" r:id="rId52"/>
    <p:sldId id="353" r:id="rId53"/>
    <p:sldId id="2043" r:id="rId54"/>
    <p:sldId id="2044" r:id="rId55"/>
    <p:sldId id="2045" r:id="rId56"/>
    <p:sldId id="2046" r:id="rId57"/>
    <p:sldId id="2047" r:id="rId58"/>
    <p:sldId id="317" r:id="rId59"/>
    <p:sldId id="591" r:id="rId60"/>
  </p:sldIdLst>
  <p:sldSz cx="12192000" cy="6858000"/>
  <p:notesSz cx="6858000" cy="9144000"/>
  <p:custDataLst>
    <p:tags r:id="rId6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7" autoAdjust="0"/>
    <p:restoredTop sz="94660"/>
  </p:normalViewPr>
  <p:slideViewPr>
    <p:cSldViewPr snapToGrid="0">
      <p:cViewPr varScale="1">
        <p:scale>
          <a:sx n="78" d="100"/>
          <a:sy n="78" d="100"/>
        </p:scale>
        <p:origin x="8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0227-1DDE-4C8D-891E-F584FCFD9455}" type="datetimeFigureOut">
              <a:rPr lang="de-DE" smtClean="0"/>
              <a:t>22.03.2024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23794-2616-488B-9319-48DF21E8C47B}" type="slidenum">
              <a:rPr lang="de-DE" smtClean="0"/>
              <a:t>‹#›</a:t>
            </a:fld>
            <a:endParaRPr lang="de-DE"/>
          </a:p>
        </p:txBody>
      </p:sp>
    </p:spTree>
    <p:extLst>
      <p:ext uri="{BB962C8B-B14F-4D97-AF65-F5344CB8AC3E}">
        <p14:creationId xmlns:p14="http://schemas.microsoft.com/office/powerpoint/2010/main" val="83483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50</a:t>
            </a:fld>
            <a:endParaRPr lang="en-GB"/>
          </a:p>
        </p:txBody>
      </p:sp>
    </p:spTree>
    <p:extLst>
      <p:ext uri="{BB962C8B-B14F-4D97-AF65-F5344CB8AC3E}">
        <p14:creationId xmlns:p14="http://schemas.microsoft.com/office/powerpoint/2010/main" val="407084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51</a:t>
            </a:fld>
            <a:endParaRPr lang="en-GB"/>
          </a:p>
        </p:txBody>
      </p:sp>
    </p:spTree>
    <p:extLst>
      <p:ext uri="{BB962C8B-B14F-4D97-AF65-F5344CB8AC3E}">
        <p14:creationId xmlns:p14="http://schemas.microsoft.com/office/powerpoint/2010/main" val="1454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defTabSz="990478">
              <a:defRPr/>
            </a:pPr>
            <a:fld id="{46C9E87D-A444-495F-B38C-DAF40A00718E}" type="slidenum">
              <a:rPr lang="en-AU">
                <a:solidFill>
                  <a:prstClr val="black"/>
                </a:solidFill>
                <a:latin typeface="Calibri"/>
              </a:rPr>
              <a:pPr defTabSz="990478">
                <a:defRPr/>
              </a:pPr>
              <a:t>52</a:t>
            </a:fld>
            <a:endParaRPr lang="en-AU" dirty="0">
              <a:solidFill>
                <a:prstClr val="black"/>
              </a:solidFill>
              <a:latin typeface="Calibri"/>
            </a:endParaRPr>
          </a:p>
        </p:txBody>
      </p:sp>
    </p:spTree>
    <p:extLst>
      <p:ext uri="{BB962C8B-B14F-4D97-AF65-F5344CB8AC3E}">
        <p14:creationId xmlns:p14="http://schemas.microsoft.com/office/powerpoint/2010/main" val="98110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53</a:t>
            </a:fld>
            <a:endParaRPr lang="en-GB"/>
          </a:p>
        </p:txBody>
      </p:sp>
    </p:spTree>
    <p:extLst>
      <p:ext uri="{BB962C8B-B14F-4D97-AF65-F5344CB8AC3E}">
        <p14:creationId xmlns:p14="http://schemas.microsoft.com/office/powerpoint/2010/main" val="267608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54</a:t>
            </a:fld>
            <a:endParaRPr lang="en-GB"/>
          </a:p>
        </p:txBody>
      </p:sp>
    </p:spTree>
    <p:extLst>
      <p:ext uri="{BB962C8B-B14F-4D97-AF65-F5344CB8AC3E}">
        <p14:creationId xmlns:p14="http://schemas.microsoft.com/office/powerpoint/2010/main" val="303708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55</a:t>
            </a:fld>
            <a:endParaRPr lang="en-GB"/>
          </a:p>
        </p:txBody>
      </p:sp>
    </p:spTree>
    <p:extLst>
      <p:ext uri="{BB962C8B-B14F-4D97-AF65-F5344CB8AC3E}">
        <p14:creationId xmlns:p14="http://schemas.microsoft.com/office/powerpoint/2010/main" val="16098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56</a:t>
            </a:fld>
            <a:endParaRPr lang="en-GB"/>
          </a:p>
        </p:txBody>
      </p:sp>
    </p:spTree>
    <p:extLst>
      <p:ext uri="{BB962C8B-B14F-4D97-AF65-F5344CB8AC3E}">
        <p14:creationId xmlns:p14="http://schemas.microsoft.com/office/powerpoint/2010/main" val="115123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2BB00A-71ED-40C6-A1CF-164C43AE5CE4}" type="slidenum">
              <a:rPr lang="en-GB" smtClean="0"/>
              <a:pPr/>
              <a:t>57</a:t>
            </a:fld>
            <a:endParaRPr lang="en-GB"/>
          </a:p>
        </p:txBody>
      </p:sp>
    </p:spTree>
    <p:extLst>
      <p:ext uri="{BB962C8B-B14F-4D97-AF65-F5344CB8AC3E}">
        <p14:creationId xmlns:p14="http://schemas.microsoft.com/office/powerpoint/2010/main" val="254486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6123794-2616-488B-9319-48DF21E8C47B}" type="slidenum">
              <a:rPr lang="de-DE" smtClean="0"/>
              <a:t>58</a:t>
            </a:fld>
            <a:endParaRPr lang="de-DE"/>
          </a:p>
        </p:txBody>
      </p:sp>
    </p:spTree>
    <p:extLst>
      <p:ext uri="{BB962C8B-B14F-4D97-AF65-F5344CB8AC3E}">
        <p14:creationId xmlns:p14="http://schemas.microsoft.com/office/powerpoint/2010/main" val="351706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C6B592AF-3EF4-4D95-8D2E-32F76C12E8BC}"/>
              </a:ext>
            </a:extLst>
          </p:cNvPr>
          <p:cNvSpPr/>
          <p:nvPr userDrawn="1"/>
        </p:nvSpPr>
        <p:spPr bwMode="auto">
          <a:xfrm>
            <a:off x="169818" y="-1"/>
            <a:ext cx="1260000" cy="6857993"/>
          </a:xfrm>
          <a:prstGeom prst="rect">
            <a:avLst/>
          </a:prstGeom>
          <a:solidFill>
            <a:srgbClr val="002060">
              <a:alpha val="4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2" name="Titel 1">
            <a:extLst>
              <a:ext uri="{FF2B5EF4-FFF2-40B4-BE49-F238E27FC236}">
                <a16:creationId xmlns:a16="http://schemas.microsoft.com/office/drawing/2014/main" id="{FADA3A20-D81A-4C2F-B581-D5FAC6E52E90}"/>
              </a:ext>
            </a:extLst>
          </p:cNvPr>
          <p:cNvSpPr>
            <a:spLocks noGrp="1"/>
          </p:cNvSpPr>
          <p:nvPr>
            <p:ph type="ctrTitle"/>
          </p:nvPr>
        </p:nvSpPr>
        <p:spPr>
          <a:xfrm>
            <a:off x="1861299" y="1940626"/>
            <a:ext cx="9144000" cy="2108860"/>
          </a:xfrm>
          <a:prstGeom prst="rect">
            <a:avLst/>
          </a:prstGeom>
        </p:spPr>
        <p:txBody>
          <a:bodyPr anchor="ctr"/>
          <a:lstStyle>
            <a:lvl1pPr algn="l">
              <a:defRPr sz="6000" b="1"/>
            </a:lvl1pPr>
          </a:lstStyle>
          <a:p>
            <a:r>
              <a:rPr lang="de-DE" dirty="0"/>
              <a:t>Mastertitelformat bearbeiten</a:t>
            </a:r>
          </a:p>
        </p:txBody>
      </p:sp>
      <p:sp>
        <p:nvSpPr>
          <p:cNvPr id="3" name="Untertitel 2">
            <a:extLst>
              <a:ext uri="{FF2B5EF4-FFF2-40B4-BE49-F238E27FC236}">
                <a16:creationId xmlns:a16="http://schemas.microsoft.com/office/drawing/2014/main" id="{CFC700CD-DBB5-4566-B9F1-9DF8CC729FA7}"/>
              </a:ext>
            </a:extLst>
          </p:cNvPr>
          <p:cNvSpPr>
            <a:spLocks noGrp="1"/>
          </p:cNvSpPr>
          <p:nvPr>
            <p:ph type="subTitle" idx="1"/>
          </p:nvPr>
        </p:nvSpPr>
        <p:spPr>
          <a:xfrm>
            <a:off x="1861299" y="5334685"/>
            <a:ext cx="9144000" cy="654197"/>
          </a:xfrm>
        </p:spPr>
        <p:txBody>
          <a:bodyPr anchor="ctr"/>
          <a:lstStyle>
            <a:lvl1pPr marL="0" indent="0" algn="l">
              <a:buNone/>
              <a:defRPr sz="2400" b="1" i="1">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16" name="Datumsplatzhalter 3">
            <a:extLst>
              <a:ext uri="{FF2B5EF4-FFF2-40B4-BE49-F238E27FC236}">
                <a16:creationId xmlns:a16="http://schemas.microsoft.com/office/drawing/2014/main" id="{F12D1871-47A1-4934-88B4-7B4A8231A261}"/>
              </a:ext>
            </a:extLst>
          </p:cNvPr>
          <p:cNvSpPr>
            <a:spLocks noGrp="1"/>
          </p:cNvSpPr>
          <p:nvPr>
            <p:ph type="dt" sz="half" idx="2"/>
          </p:nvPr>
        </p:nvSpPr>
        <p:spPr>
          <a:xfrm>
            <a:off x="241299" y="6492875"/>
            <a:ext cx="1620000" cy="228600"/>
          </a:xfrm>
          <a:prstGeom prst="rect">
            <a:avLst/>
          </a:prstGeom>
        </p:spPr>
        <p:txBody>
          <a:bodyPr vert="horz" lIns="91440" tIns="45720" rIns="91440" bIns="45720" rtlCol="0" anchor="ctr"/>
          <a:lstStyle>
            <a:lvl1pPr algn="l">
              <a:defRPr sz="1050" b="1">
                <a:solidFill>
                  <a:schemeClr val="tx1"/>
                </a:solidFill>
                <a:latin typeface="Arial" panose="020B0604020202020204" pitchFamily="34" charset="0"/>
                <a:cs typeface="Arial" panose="020B0604020202020204" pitchFamily="34" charset="0"/>
              </a:defRPr>
            </a:lvl1pPr>
          </a:lstStyle>
          <a:p>
            <a:endParaRPr lang="de-DE" dirty="0"/>
          </a:p>
        </p:txBody>
      </p:sp>
      <p:sp>
        <p:nvSpPr>
          <p:cNvPr id="17" name="Fußzeilenplatzhalter 4">
            <a:extLst>
              <a:ext uri="{FF2B5EF4-FFF2-40B4-BE49-F238E27FC236}">
                <a16:creationId xmlns:a16="http://schemas.microsoft.com/office/drawing/2014/main" id="{2B6EA2B8-860D-48C2-9063-0184665EE36F}"/>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18" name="Foliennummernplatzhalter 5">
            <a:extLst>
              <a:ext uri="{FF2B5EF4-FFF2-40B4-BE49-F238E27FC236}">
                <a16:creationId xmlns:a16="http://schemas.microsoft.com/office/drawing/2014/main" id="{A72B0A40-B062-4844-9B53-CA9F20F7C92F}"/>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b="0">
                <a:solidFill>
                  <a:schemeClr val="tx1"/>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
        <p:nvSpPr>
          <p:cNvPr id="19" name="Rechteck 18">
            <a:extLst>
              <a:ext uri="{FF2B5EF4-FFF2-40B4-BE49-F238E27FC236}">
                <a16:creationId xmlns:a16="http://schemas.microsoft.com/office/drawing/2014/main" id="{D1B986CD-09A6-4BC9-A1FB-A742803D36E4}"/>
              </a:ext>
            </a:extLst>
          </p:cNvPr>
          <p:cNvSpPr/>
          <p:nvPr userDrawn="1"/>
        </p:nvSpPr>
        <p:spPr bwMode="auto">
          <a:xfrm>
            <a:off x="-1" y="390048"/>
            <a:ext cx="12191999" cy="1235075"/>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20" name="Rechteck 19">
            <a:extLst>
              <a:ext uri="{FF2B5EF4-FFF2-40B4-BE49-F238E27FC236}">
                <a16:creationId xmlns:a16="http://schemas.microsoft.com/office/drawing/2014/main" id="{C48C85F2-4B96-438A-8C5B-D9F316903029}"/>
              </a:ext>
            </a:extLst>
          </p:cNvPr>
          <p:cNvSpPr/>
          <p:nvPr userDrawn="1"/>
        </p:nvSpPr>
        <p:spPr bwMode="auto">
          <a:xfrm>
            <a:off x="169818" y="390046"/>
            <a:ext cx="1260000" cy="1235077"/>
          </a:xfrm>
          <a:prstGeom prst="rect">
            <a:avLst/>
          </a:prstGeom>
          <a:solidFill>
            <a:schemeClr val="tx2">
              <a:lumMod val="40000"/>
              <a:lumOff val="6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cxnSp>
        <p:nvCxnSpPr>
          <p:cNvPr id="21" name="Gerader Verbinder 20">
            <a:extLst>
              <a:ext uri="{FF2B5EF4-FFF2-40B4-BE49-F238E27FC236}">
                <a16:creationId xmlns:a16="http://schemas.microsoft.com/office/drawing/2014/main" id="{1F5AC436-4495-4812-8BEC-647984BDB6A1}"/>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 name="Inhaltsplatzhalter 6">
            <a:extLst>
              <a:ext uri="{FF2B5EF4-FFF2-40B4-BE49-F238E27FC236}">
                <a16:creationId xmlns:a16="http://schemas.microsoft.com/office/drawing/2014/main" id="{5C2B361F-961D-463F-A490-164BE908DCD1}"/>
              </a:ext>
            </a:extLst>
          </p:cNvPr>
          <p:cNvSpPr>
            <a:spLocks noGrp="1"/>
          </p:cNvSpPr>
          <p:nvPr>
            <p:ph sz="quarter" idx="10"/>
          </p:nvPr>
        </p:nvSpPr>
        <p:spPr>
          <a:xfrm>
            <a:off x="3428502" y="4364987"/>
            <a:ext cx="6009594" cy="654197"/>
          </a:xfrm>
        </p:spPr>
        <p:txBody>
          <a:bodyPr vert="horz" lIns="91440" tIns="45720" rIns="91440" bIns="45720" rtlCol="0" anchor="ctr">
            <a:normAutofit/>
          </a:bodyPr>
          <a:lstStyle>
            <a:lvl1pPr algn="ctr">
              <a:defRPr lang="de-DE" sz="3200" b="1" dirty="0" smtClean="0"/>
            </a:lvl1pPr>
          </a:lstStyle>
          <a:p>
            <a:pPr marL="0" lvl="0" indent="0">
              <a:buNone/>
            </a:pPr>
            <a:r>
              <a:rPr lang="de-DE" dirty="0"/>
              <a:t>Mastertextformat bearbeiten</a:t>
            </a:r>
          </a:p>
        </p:txBody>
      </p:sp>
    </p:spTree>
    <p:extLst>
      <p:ext uri="{BB962C8B-B14F-4D97-AF65-F5344CB8AC3E}">
        <p14:creationId xmlns:p14="http://schemas.microsoft.com/office/powerpoint/2010/main" val="159271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9F9FC2E7-02BB-4E27-AF35-A68F40DC7A2B}"/>
              </a:ext>
            </a:extLst>
          </p:cNvPr>
          <p:cNvSpPr/>
          <p:nvPr userDrawn="1"/>
        </p:nvSpPr>
        <p:spPr bwMode="auto">
          <a:xfrm>
            <a:off x="-1" y="365124"/>
            <a:ext cx="12191999" cy="1260000"/>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2" name="Rechteck 11">
            <a:extLst>
              <a:ext uri="{FF2B5EF4-FFF2-40B4-BE49-F238E27FC236}">
                <a16:creationId xmlns:a16="http://schemas.microsoft.com/office/drawing/2014/main" id="{5B49B422-F709-4988-A074-2C5590B6E780}"/>
              </a:ext>
            </a:extLst>
          </p:cNvPr>
          <p:cNvSpPr/>
          <p:nvPr userDrawn="1"/>
        </p:nvSpPr>
        <p:spPr bwMode="auto">
          <a:xfrm>
            <a:off x="169818" y="365124"/>
            <a:ext cx="1260000" cy="1260000"/>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7" name="Inhaltsplatzhalter 3">
            <a:extLst>
              <a:ext uri="{FF2B5EF4-FFF2-40B4-BE49-F238E27FC236}">
                <a16:creationId xmlns:a16="http://schemas.microsoft.com/office/drawing/2014/main" id="{F950414B-8306-43D4-9A9A-C9CAE4072D84}"/>
              </a:ext>
            </a:extLst>
          </p:cNvPr>
          <p:cNvSpPr>
            <a:spLocks noGrp="1"/>
          </p:cNvSpPr>
          <p:nvPr>
            <p:ph sz="quarter" idx="11"/>
          </p:nvPr>
        </p:nvSpPr>
        <p:spPr>
          <a:xfrm>
            <a:off x="627017" y="1998616"/>
            <a:ext cx="113236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5" name="Gerader Verbinder 14">
            <a:extLst>
              <a:ext uri="{FF2B5EF4-FFF2-40B4-BE49-F238E27FC236}">
                <a16:creationId xmlns:a16="http://schemas.microsoft.com/office/drawing/2014/main" id="{E1AB3F79-B538-40E1-B0D6-537295416E35}"/>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 name="Titel 11">
            <a:extLst>
              <a:ext uri="{FF2B5EF4-FFF2-40B4-BE49-F238E27FC236}">
                <a16:creationId xmlns:a16="http://schemas.microsoft.com/office/drawing/2014/main" id="{884B122A-D463-49D8-B467-E8B9A9FE66D9}"/>
              </a:ext>
            </a:extLst>
          </p:cNvPr>
          <p:cNvSpPr>
            <a:spLocks noGrp="1"/>
          </p:cNvSpPr>
          <p:nvPr>
            <p:ph type="title"/>
          </p:nvPr>
        </p:nvSpPr>
        <p:spPr>
          <a:xfrm>
            <a:off x="1599636" y="365123"/>
            <a:ext cx="10592363" cy="868407"/>
          </a:xfrm>
          <a:prstGeom prst="rect">
            <a:avLst/>
          </a:prstGeom>
        </p:spPr>
        <p:txBody>
          <a:bodyPr anchor="ctr">
            <a:normAutofit/>
          </a:bodyPr>
          <a:lstStyle>
            <a:lvl1pPr>
              <a:lnSpc>
                <a:spcPct val="100000"/>
              </a:lnSpc>
              <a:defRPr sz="4000" b="1"/>
            </a:lvl1pPr>
          </a:lstStyle>
          <a:p>
            <a:r>
              <a:rPr lang="de-DE" dirty="0"/>
              <a:t>Mastertitelformat</a:t>
            </a:r>
            <a:endParaRPr lang="de-DE" sz="2600" b="0" dirty="0"/>
          </a:p>
        </p:txBody>
      </p:sp>
      <p:sp>
        <p:nvSpPr>
          <p:cNvPr id="21" name="Datumsplatzhalter 3">
            <a:extLst>
              <a:ext uri="{FF2B5EF4-FFF2-40B4-BE49-F238E27FC236}">
                <a16:creationId xmlns:a16="http://schemas.microsoft.com/office/drawing/2014/main" id="{3FCD4C5A-37F2-4837-9510-092FFE04D0A8}"/>
              </a:ext>
            </a:extLst>
          </p:cNvPr>
          <p:cNvSpPr>
            <a:spLocks noGrp="1"/>
          </p:cNvSpPr>
          <p:nvPr>
            <p:ph type="dt" sz="half" idx="2"/>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endParaRPr lang="de-DE" dirty="0"/>
          </a:p>
        </p:txBody>
      </p:sp>
      <p:sp>
        <p:nvSpPr>
          <p:cNvPr id="22" name="Fußzeilenplatzhalter 4">
            <a:extLst>
              <a:ext uri="{FF2B5EF4-FFF2-40B4-BE49-F238E27FC236}">
                <a16:creationId xmlns:a16="http://schemas.microsoft.com/office/drawing/2014/main" id="{DF6A4948-5F29-45C7-8622-B83C953FE871}"/>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23" name="Foliennummernplatzhalter 5">
            <a:extLst>
              <a:ext uri="{FF2B5EF4-FFF2-40B4-BE49-F238E27FC236}">
                <a16:creationId xmlns:a16="http://schemas.microsoft.com/office/drawing/2014/main" id="{8B6C9457-1637-463B-A5C2-27097177FB37}"/>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
        <p:nvSpPr>
          <p:cNvPr id="3" name="Inhaltsplatzhalter 2">
            <a:extLst>
              <a:ext uri="{FF2B5EF4-FFF2-40B4-BE49-F238E27FC236}">
                <a16:creationId xmlns:a16="http://schemas.microsoft.com/office/drawing/2014/main" id="{B858B6B7-D1BE-42AC-BC76-21D1A5EA4E2D}"/>
              </a:ext>
            </a:extLst>
          </p:cNvPr>
          <p:cNvSpPr>
            <a:spLocks noGrp="1"/>
          </p:cNvSpPr>
          <p:nvPr>
            <p:ph sz="quarter" idx="12" hasCustomPrompt="1"/>
          </p:nvPr>
        </p:nvSpPr>
        <p:spPr>
          <a:xfrm>
            <a:off x="1599636" y="1136478"/>
            <a:ext cx="10592364" cy="470544"/>
          </a:xfrm>
        </p:spPr>
        <p:txBody>
          <a:bodyPr anchor="ctr">
            <a:noAutofit/>
          </a:bodyPr>
          <a:lstStyle>
            <a:lvl1pPr marL="0" indent="0">
              <a:spcBef>
                <a:spcPts val="0"/>
              </a:spcBef>
              <a:buNone/>
              <a:defRPr sz="2600"/>
            </a:lvl1pPr>
            <a:lvl3pPr marL="914400" indent="0">
              <a:buNone/>
              <a:defRPr/>
            </a:lvl3pPr>
            <a:lvl4pPr marL="1371600" indent="0">
              <a:buNone/>
              <a:defRPr/>
            </a:lvl4pPr>
            <a:lvl5pPr marL="1828800" indent="0">
              <a:buNone/>
              <a:defRPr/>
            </a:lvl5pPr>
          </a:lstStyle>
          <a:p>
            <a:pPr lvl="0"/>
            <a:r>
              <a:rPr lang="de-DE" sz="2800" b="0" dirty="0"/>
              <a:t>Untertitel</a:t>
            </a:r>
            <a:endParaRPr lang="de-DE" dirty="0"/>
          </a:p>
        </p:txBody>
      </p:sp>
      <p:sp>
        <p:nvSpPr>
          <p:cNvPr id="14" name="Fußzeilenplatzhalter 2">
            <a:extLst>
              <a:ext uri="{FF2B5EF4-FFF2-40B4-BE49-F238E27FC236}">
                <a16:creationId xmlns:a16="http://schemas.microsoft.com/office/drawing/2014/main" id="{7F7C0D5E-3FE0-4B13-A0EF-CDA239423972}"/>
              </a:ext>
            </a:extLst>
          </p:cNvPr>
          <p:cNvSpPr txBox="1">
            <a:spLocks/>
          </p:cNvSpPr>
          <p:nvPr userDrawn="1"/>
        </p:nvSpPr>
        <p:spPr>
          <a:xfrm>
            <a:off x="2288400" y="6645273"/>
            <a:ext cx="7920000" cy="228601"/>
          </a:xfrm>
          <a:prstGeom prst="rect">
            <a:avLst/>
          </a:prstGeom>
        </p:spPr>
        <p:txBody>
          <a:bodyPr vert="horz" lIns="91440" tIns="45720" rIns="91440" bIns="45720" rtlCol="0" anchor="ctr"/>
          <a:lstStyle>
            <a:defPPr>
              <a:defRPr lang="de-DE"/>
            </a:defPPr>
            <a:lvl1pPr marL="0" algn="ctr" defTabSz="914400" rtl="0" eaLnBrk="1" latinLnBrk="0" hangingPunct="1">
              <a:defRPr sz="1050" b="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178288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el und Inhalt_LANGE_ÜBERSCHRIF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9F9FC2E7-02BB-4E27-AF35-A68F40DC7A2B}"/>
              </a:ext>
            </a:extLst>
          </p:cNvPr>
          <p:cNvSpPr/>
          <p:nvPr userDrawn="1"/>
        </p:nvSpPr>
        <p:spPr bwMode="auto">
          <a:xfrm>
            <a:off x="-1" y="365124"/>
            <a:ext cx="12191999" cy="1260000"/>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2" name="Rechteck 11">
            <a:extLst>
              <a:ext uri="{FF2B5EF4-FFF2-40B4-BE49-F238E27FC236}">
                <a16:creationId xmlns:a16="http://schemas.microsoft.com/office/drawing/2014/main" id="{5B49B422-F709-4988-A074-2C5590B6E780}"/>
              </a:ext>
            </a:extLst>
          </p:cNvPr>
          <p:cNvSpPr/>
          <p:nvPr userDrawn="1"/>
        </p:nvSpPr>
        <p:spPr bwMode="auto">
          <a:xfrm>
            <a:off x="169818" y="365124"/>
            <a:ext cx="1260000" cy="1260000"/>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cxnSp>
        <p:nvCxnSpPr>
          <p:cNvPr id="15" name="Gerader Verbinder 14">
            <a:extLst>
              <a:ext uri="{FF2B5EF4-FFF2-40B4-BE49-F238E27FC236}">
                <a16:creationId xmlns:a16="http://schemas.microsoft.com/office/drawing/2014/main" id="{E1AB3F79-B538-40E1-B0D6-537295416E35}"/>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 name="Titel 11">
            <a:extLst>
              <a:ext uri="{FF2B5EF4-FFF2-40B4-BE49-F238E27FC236}">
                <a16:creationId xmlns:a16="http://schemas.microsoft.com/office/drawing/2014/main" id="{884B122A-D463-49D8-B467-E8B9A9FE66D9}"/>
              </a:ext>
            </a:extLst>
          </p:cNvPr>
          <p:cNvSpPr>
            <a:spLocks noGrp="1"/>
          </p:cNvSpPr>
          <p:nvPr>
            <p:ph type="title"/>
          </p:nvPr>
        </p:nvSpPr>
        <p:spPr>
          <a:xfrm>
            <a:off x="1599636" y="365123"/>
            <a:ext cx="10592363" cy="1259995"/>
          </a:xfrm>
          <a:prstGeom prst="rect">
            <a:avLst/>
          </a:prstGeom>
        </p:spPr>
        <p:txBody>
          <a:bodyPr anchor="ctr">
            <a:normAutofit/>
          </a:bodyPr>
          <a:lstStyle>
            <a:lvl1pPr>
              <a:lnSpc>
                <a:spcPct val="100000"/>
              </a:lnSpc>
              <a:defRPr sz="4000" b="1"/>
            </a:lvl1pPr>
          </a:lstStyle>
          <a:p>
            <a:r>
              <a:rPr lang="de-DE" dirty="0"/>
              <a:t>Mastertitelformat</a:t>
            </a:r>
            <a:endParaRPr lang="de-DE" sz="2600" b="0" dirty="0"/>
          </a:p>
        </p:txBody>
      </p:sp>
      <p:sp>
        <p:nvSpPr>
          <p:cNvPr id="21" name="Datumsplatzhalter 3">
            <a:extLst>
              <a:ext uri="{FF2B5EF4-FFF2-40B4-BE49-F238E27FC236}">
                <a16:creationId xmlns:a16="http://schemas.microsoft.com/office/drawing/2014/main" id="{3FCD4C5A-37F2-4837-9510-092FFE04D0A8}"/>
              </a:ext>
            </a:extLst>
          </p:cNvPr>
          <p:cNvSpPr>
            <a:spLocks noGrp="1"/>
          </p:cNvSpPr>
          <p:nvPr>
            <p:ph type="dt" sz="half" idx="2"/>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endParaRPr lang="de-DE" dirty="0"/>
          </a:p>
        </p:txBody>
      </p:sp>
      <p:sp>
        <p:nvSpPr>
          <p:cNvPr id="22" name="Fußzeilenplatzhalter 4">
            <a:extLst>
              <a:ext uri="{FF2B5EF4-FFF2-40B4-BE49-F238E27FC236}">
                <a16:creationId xmlns:a16="http://schemas.microsoft.com/office/drawing/2014/main" id="{DF6A4948-5F29-45C7-8622-B83C953FE871}"/>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23" name="Foliennummernplatzhalter 5">
            <a:extLst>
              <a:ext uri="{FF2B5EF4-FFF2-40B4-BE49-F238E27FC236}">
                <a16:creationId xmlns:a16="http://schemas.microsoft.com/office/drawing/2014/main" id="{8B6C9457-1637-463B-A5C2-27097177FB37}"/>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
        <p:nvSpPr>
          <p:cNvPr id="13" name="Inhaltsplatzhalter 3">
            <a:extLst>
              <a:ext uri="{FF2B5EF4-FFF2-40B4-BE49-F238E27FC236}">
                <a16:creationId xmlns:a16="http://schemas.microsoft.com/office/drawing/2014/main" id="{595DE736-2157-4E56-BE1A-5B6B761A19B1}"/>
              </a:ext>
            </a:extLst>
          </p:cNvPr>
          <p:cNvSpPr>
            <a:spLocks noGrp="1"/>
          </p:cNvSpPr>
          <p:nvPr>
            <p:ph sz="quarter" idx="11"/>
          </p:nvPr>
        </p:nvSpPr>
        <p:spPr>
          <a:xfrm>
            <a:off x="627017" y="1998616"/>
            <a:ext cx="113236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96177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17EA3A-9042-49B8-82DF-4E00A7A54B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0E25F51-C8BD-4CA3-A659-387679CDEA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10" name="Rechteck 9">
            <a:extLst>
              <a:ext uri="{FF2B5EF4-FFF2-40B4-BE49-F238E27FC236}">
                <a16:creationId xmlns:a16="http://schemas.microsoft.com/office/drawing/2014/main" id="{886F99D6-36C5-4DA5-A36D-783A7FD8FCB5}"/>
              </a:ext>
            </a:extLst>
          </p:cNvPr>
          <p:cNvSpPr/>
          <p:nvPr userDrawn="1"/>
        </p:nvSpPr>
        <p:spPr bwMode="auto">
          <a:xfrm>
            <a:off x="-1" y="365124"/>
            <a:ext cx="12191999" cy="1260000"/>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1" name="Rechteck 10">
            <a:extLst>
              <a:ext uri="{FF2B5EF4-FFF2-40B4-BE49-F238E27FC236}">
                <a16:creationId xmlns:a16="http://schemas.microsoft.com/office/drawing/2014/main" id="{96E01C9C-934B-4A19-B7D1-D8ABF62FBA36}"/>
              </a:ext>
            </a:extLst>
          </p:cNvPr>
          <p:cNvSpPr/>
          <p:nvPr userDrawn="1"/>
        </p:nvSpPr>
        <p:spPr bwMode="auto">
          <a:xfrm>
            <a:off x="169818" y="365124"/>
            <a:ext cx="1260000" cy="1260000"/>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cxnSp>
        <p:nvCxnSpPr>
          <p:cNvPr id="12" name="Gerader Verbinder 11">
            <a:extLst>
              <a:ext uri="{FF2B5EF4-FFF2-40B4-BE49-F238E27FC236}">
                <a16:creationId xmlns:a16="http://schemas.microsoft.com/office/drawing/2014/main" id="{D1F9ACAE-0D93-45B1-B2B9-3E99BF4B2E1D}"/>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 name="Datumsplatzhalter 3">
            <a:extLst>
              <a:ext uri="{FF2B5EF4-FFF2-40B4-BE49-F238E27FC236}">
                <a16:creationId xmlns:a16="http://schemas.microsoft.com/office/drawing/2014/main" id="{D7EC9E8B-03C3-4E6B-A134-B0C44E8BAF0A}"/>
              </a:ext>
            </a:extLst>
          </p:cNvPr>
          <p:cNvSpPr>
            <a:spLocks noGrp="1"/>
          </p:cNvSpPr>
          <p:nvPr>
            <p:ph type="dt" sz="half" idx="2"/>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endParaRPr lang="de-DE" dirty="0"/>
          </a:p>
        </p:txBody>
      </p:sp>
      <p:sp>
        <p:nvSpPr>
          <p:cNvPr id="20" name="Fußzeilenplatzhalter 4">
            <a:extLst>
              <a:ext uri="{FF2B5EF4-FFF2-40B4-BE49-F238E27FC236}">
                <a16:creationId xmlns:a16="http://schemas.microsoft.com/office/drawing/2014/main" id="{A50760C6-BC5B-4BC4-9A18-7EC9626D6753}"/>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21" name="Foliennummernplatzhalter 5">
            <a:extLst>
              <a:ext uri="{FF2B5EF4-FFF2-40B4-BE49-F238E27FC236}">
                <a16:creationId xmlns:a16="http://schemas.microsoft.com/office/drawing/2014/main" id="{27C91F0B-B5D2-4273-B386-08C1364AAFA0}"/>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Tree>
    <p:extLst>
      <p:ext uri="{BB962C8B-B14F-4D97-AF65-F5344CB8AC3E}">
        <p14:creationId xmlns:p14="http://schemas.microsoft.com/office/powerpoint/2010/main" val="340766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4" name="Datumsplatzhalter 3">
            <a:extLst>
              <a:ext uri="{FF2B5EF4-FFF2-40B4-BE49-F238E27FC236}">
                <a16:creationId xmlns:a16="http://schemas.microsoft.com/office/drawing/2014/main" id="{CB505240-77B1-4ADB-A53F-733665745A18}"/>
              </a:ext>
            </a:extLst>
          </p:cNvPr>
          <p:cNvSpPr>
            <a:spLocks noGrp="1"/>
          </p:cNvSpPr>
          <p:nvPr>
            <p:ph type="dt" sz="half" idx="10"/>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endParaRPr lang="de-DE" dirty="0"/>
          </a:p>
        </p:txBody>
      </p:sp>
      <p:sp>
        <p:nvSpPr>
          <p:cNvPr id="15" name="Fußzeilenplatzhalter 4">
            <a:extLst>
              <a:ext uri="{FF2B5EF4-FFF2-40B4-BE49-F238E27FC236}">
                <a16:creationId xmlns:a16="http://schemas.microsoft.com/office/drawing/2014/main" id="{CED05FFF-CF6A-4C9A-84DD-6549C926D5BC}"/>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16" name="Foliennummernplatzhalter 5">
            <a:extLst>
              <a:ext uri="{FF2B5EF4-FFF2-40B4-BE49-F238E27FC236}">
                <a16:creationId xmlns:a16="http://schemas.microsoft.com/office/drawing/2014/main" id="{139F2102-2701-4E63-96CD-D13111477BEB}"/>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
        <p:nvSpPr>
          <p:cNvPr id="18" name="Rechteck 17">
            <a:extLst>
              <a:ext uri="{FF2B5EF4-FFF2-40B4-BE49-F238E27FC236}">
                <a16:creationId xmlns:a16="http://schemas.microsoft.com/office/drawing/2014/main" id="{5F2EEA37-5636-4573-B2C0-B2143DB82629}"/>
              </a:ext>
            </a:extLst>
          </p:cNvPr>
          <p:cNvSpPr/>
          <p:nvPr userDrawn="1"/>
        </p:nvSpPr>
        <p:spPr bwMode="auto">
          <a:xfrm>
            <a:off x="-1" y="365124"/>
            <a:ext cx="12191999" cy="1260000"/>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9" name="Rechteck 18">
            <a:extLst>
              <a:ext uri="{FF2B5EF4-FFF2-40B4-BE49-F238E27FC236}">
                <a16:creationId xmlns:a16="http://schemas.microsoft.com/office/drawing/2014/main" id="{C1EE66F2-73A1-4447-B7CE-4C12A4397504}"/>
              </a:ext>
            </a:extLst>
          </p:cNvPr>
          <p:cNvSpPr/>
          <p:nvPr userDrawn="1"/>
        </p:nvSpPr>
        <p:spPr bwMode="auto">
          <a:xfrm>
            <a:off x="169818" y="365124"/>
            <a:ext cx="1260000" cy="1260000"/>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cxnSp>
        <p:nvCxnSpPr>
          <p:cNvPr id="20" name="Gerader Verbinder 19">
            <a:extLst>
              <a:ext uri="{FF2B5EF4-FFF2-40B4-BE49-F238E27FC236}">
                <a16:creationId xmlns:a16="http://schemas.microsoft.com/office/drawing/2014/main" id="{A30D90D3-1EEF-4247-8321-3181A0508C6C}"/>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 name="Titel 11">
            <a:extLst>
              <a:ext uri="{FF2B5EF4-FFF2-40B4-BE49-F238E27FC236}">
                <a16:creationId xmlns:a16="http://schemas.microsoft.com/office/drawing/2014/main" id="{756EAD64-B14B-49E2-A47F-877D6EE95348}"/>
              </a:ext>
            </a:extLst>
          </p:cNvPr>
          <p:cNvSpPr>
            <a:spLocks noGrp="1"/>
          </p:cNvSpPr>
          <p:nvPr>
            <p:ph type="title"/>
          </p:nvPr>
        </p:nvSpPr>
        <p:spPr>
          <a:xfrm>
            <a:off x="1599636" y="365123"/>
            <a:ext cx="10592363" cy="868407"/>
          </a:xfrm>
          <a:prstGeom prst="rect">
            <a:avLst/>
          </a:prstGeom>
        </p:spPr>
        <p:txBody>
          <a:bodyPr anchor="ctr">
            <a:normAutofit/>
          </a:bodyPr>
          <a:lstStyle>
            <a:lvl1pPr>
              <a:lnSpc>
                <a:spcPct val="100000"/>
              </a:lnSpc>
              <a:defRPr sz="4000" b="1"/>
            </a:lvl1pPr>
          </a:lstStyle>
          <a:p>
            <a:r>
              <a:rPr lang="de-DE" dirty="0"/>
              <a:t>Mastertitelformat</a:t>
            </a:r>
            <a:endParaRPr lang="de-DE" sz="2600" b="0" dirty="0"/>
          </a:p>
        </p:txBody>
      </p:sp>
      <p:sp>
        <p:nvSpPr>
          <p:cNvPr id="22" name="Inhaltsplatzhalter 2">
            <a:extLst>
              <a:ext uri="{FF2B5EF4-FFF2-40B4-BE49-F238E27FC236}">
                <a16:creationId xmlns:a16="http://schemas.microsoft.com/office/drawing/2014/main" id="{C25C3B0F-60C6-4ABC-8223-6928A723C43A}"/>
              </a:ext>
            </a:extLst>
          </p:cNvPr>
          <p:cNvSpPr>
            <a:spLocks noGrp="1"/>
          </p:cNvSpPr>
          <p:nvPr>
            <p:ph sz="quarter" idx="12" hasCustomPrompt="1"/>
          </p:nvPr>
        </p:nvSpPr>
        <p:spPr>
          <a:xfrm>
            <a:off x="1599636" y="1136478"/>
            <a:ext cx="10592364" cy="470544"/>
          </a:xfrm>
        </p:spPr>
        <p:txBody>
          <a:bodyPr anchor="ctr">
            <a:noAutofit/>
          </a:bodyPr>
          <a:lstStyle>
            <a:lvl1pPr marL="0" indent="0">
              <a:spcBef>
                <a:spcPts val="0"/>
              </a:spcBef>
              <a:buNone/>
              <a:defRPr sz="2600"/>
            </a:lvl1pPr>
            <a:lvl3pPr marL="914400" indent="0">
              <a:buNone/>
              <a:defRPr/>
            </a:lvl3pPr>
            <a:lvl4pPr marL="1371600" indent="0">
              <a:buNone/>
              <a:defRPr/>
            </a:lvl4pPr>
            <a:lvl5pPr marL="1828800" indent="0">
              <a:buNone/>
              <a:defRPr/>
            </a:lvl5pPr>
          </a:lstStyle>
          <a:p>
            <a:pPr lvl="0"/>
            <a:r>
              <a:rPr lang="de-DE" sz="2800" b="0" dirty="0"/>
              <a:t>Untertitel</a:t>
            </a:r>
            <a:endParaRPr lang="de-DE" dirty="0"/>
          </a:p>
        </p:txBody>
      </p:sp>
      <p:sp>
        <p:nvSpPr>
          <p:cNvPr id="23" name="Inhaltsplatzhalter 3">
            <a:extLst>
              <a:ext uri="{FF2B5EF4-FFF2-40B4-BE49-F238E27FC236}">
                <a16:creationId xmlns:a16="http://schemas.microsoft.com/office/drawing/2014/main" id="{11175EE3-F352-4DD9-93BC-7F7186F934C9}"/>
              </a:ext>
            </a:extLst>
          </p:cNvPr>
          <p:cNvSpPr>
            <a:spLocks noGrp="1"/>
          </p:cNvSpPr>
          <p:nvPr>
            <p:ph sz="quarter" idx="11"/>
          </p:nvPr>
        </p:nvSpPr>
        <p:spPr>
          <a:xfrm>
            <a:off x="627017" y="1998616"/>
            <a:ext cx="54689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Inhaltsplatzhalter 3">
            <a:extLst>
              <a:ext uri="{FF2B5EF4-FFF2-40B4-BE49-F238E27FC236}">
                <a16:creationId xmlns:a16="http://schemas.microsoft.com/office/drawing/2014/main" id="{28DBA9B8-E06B-42C8-9F02-C5772E9387AD}"/>
              </a:ext>
            </a:extLst>
          </p:cNvPr>
          <p:cNvSpPr>
            <a:spLocks noGrp="1"/>
          </p:cNvSpPr>
          <p:nvPr>
            <p:ph sz="quarter" idx="13"/>
          </p:nvPr>
        </p:nvSpPr>
        <p:spPr>
          <a:xfrm>
            <a:off x="6481716" y="1998615"/>
            <a:ext cx="54689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0642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Zwei Inhalte_LANGE_ÜBERSCHRIFTEN">
    <p:spTree>
      <p:nvGrpSpPr>
        <p:cNvPr id="1" name=""/>
        <p:cNvGrpSpPr/>
        <p:nvPr/>
      </p:nvGrpSpPr>
      <p:grpSpPr>
        <a:xfrm>
          <a:off x="0" y="0"/>
          <a:ext cx="0" cy="0"/>
          <a:chOff x="0" y="0"/>
          <a:chExt cx="0" cy="0"/>
        </a:xfrm>
      </p:grpSpPr>
      <p:sp>
        <p:nvSpPr>
          <p:cNvPr id="14" name="Datumsplatzhalter 3">
            <a:extLst>
              <a:ext uri="{FF2B5EF4-FFF2-40B4-BE49-F238E27FC236}">
                <a16:creationId xmlns:a16="http://schemas.microsoft.com/office/drawing/2014/main" id="{CB505240-77B1-4ADB-A53F-733665745A18}"/>
              </a:ext>
            </a:extLst>
          </p:cNvPr>
          <p:cNvSpPr>
            <a:spLocks noGrp="1"/>
          </p:cNvSpPr>
          <p:nvPr>
            <p:ph type="dt" sz="half" idx="10"/>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endParaRPr lang="de-DE" dirty="0"/>
          </a:p>
        </p:txBody>
      </p:sp>
      <p:sp>
        <p:nvSpPr>
          <p:cNvPr id="15" name="Fußzeilenplatzhalter 4">
            <a:extLst>
              <a:ext uri="{FF2B5EF4-FFF2-40B4-BE49-F238E27FC236}">
                <a16:creationId xmlns:a16="http://schemas.microsoft.com/office/drawing/2014/main" id="{CED05FFF-CF6A-4C9A-84DD-6549C926D5BC}"/>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16" name="Foliennummernplatzhalter 5">
            <a:extLst>
              <a:ext uri="{FF2B5EF4-FFF2-40B4-BE49-F238E27FC236}">
                <a16:creationId xmlns:a16="http://schemas.microsoft.com/office/drawing/2014/main" id="{139F2102-2701-4E63-96CD-D13111477BEB}"/>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
        <p:nvSpPr>
          <p:cNvPr id="23" name="Inhaltsplatzhalter 3">
            <a:extLst>
              <a:ext uri="{FF2B5EF4-FFF2-40B4-BE49-F238E27FC236}">
                <a16:creationId xmlns:a16="http://schemas.microsoft.com/office/drawing/2014/main" id="{11175EE3-F352-4DD9-93BC-7F7186F934C9}"/>
              </a:ext>
            </a:extLst>
          </p:cNvPr>
          <p:cNvSpPr>
            <a:spLocks noGrp="1"/>
          </p:cNvSpPr>
          <p:nvPr>
            <p:ph sz="quarter" idx="11"/>
          </p:nvPr>
        </p:nvSpPr>
        <p:spPr>
          <a:xfrm>
            <a:off x="627017" y="1998616"/>
            <a:ext cx="54689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Inhaltsplatzhalter 3">
            <a:extLst>
              <a:ext uri="{FF2B5EF4-FFF2-40B4-BE49-F238E27FC236}">
                <a16:creationId xmlns:a16="http://schemas.microsoft.com/office/drawing/2014/main" id="{28DBA9B8-E06B-42C8-9F02-C5772E9387AD}"/>
              </a:ext>
            </a:extLst>
          </p:cNvPr>
          <p:cNvSpPr>
            <a:spLocks noGrp="1"/>
          </p:cNvSpPr>
          <p:nvPr>
            <p:ph sz="quarter" idx="13"/>
          </p:nvPr>
        </p:nvSpPr>
        <p:spPr>
          <a:xfrm>
            <a:off x="6481716" y="1998615"/>
            <a:ext cx="5468983" cy="4337097"/>
          </a:xfrm>
        </p:spPr>
        <p:txBody>
          <a:bodyPr/>
          <a:lstStyle>
            <a:lvl1pPr marL="270000" indent="-270000">
              <a:lnSpc>
                <a:spcPct val="90000"/>
              </a:lnSpc>
              <a:spcBef>
                <a:spcPts val="1800"/>
              </a:spcBef>
              <a:spcAft>
                <a:spcPts val="300"/>
              </a:spcAft>
              <a:buFont typeface="Wingdings" panose="05000000000000000000" pitchFamily="2" charset="2"/>
              <a:buChar char="§"/>
              <a:defRPr sz="2400"/>
            </a:lvl1pPr>
            <a:lvl2pPr marL="685800" indent="-270000">
              <a:spcBef>
                <a:spcPts val="300"/>
              </a:spcBef>
              <a:spcAft>
                <a:spcPts val="300"/>
              </a:spcAft>
              <a:buFont typeface="Wingdings" panose="05000000000000000000" pitchFamily="2" charset="2"/>
              <a:buChar char="§"/>
              <a:defRPr sz="2200"/>
            </a:lvl2pPr>
            <a:lvl3pPr marL="1143000" indent="-270000">
              <a:spcBef>
                <a:spcPts val="300"/>
              </a:spcBef>
              <a:spcAft>
                <a:spcPts val="600"/>
              </a:spcAft>
              <a:buFont typeface="Wingdings" panose="05000000000000000000" pitchFamily="2" charset="2"/>
              <a:buChar char="§"/>
              <a:defRPr/>
            </a:lvl3pPr>
            <a:lvl4pPr marL="1600200" indent="-270000">
              <a:spcBef>
                <a:spcPts val="0"/>
              </a:spcBef>
              <a:spcAft>
                <a:spcPts val="600"/>
              </a:spcAft>
              <a:buFont typeface="Wingdings" panose="05000000000000000000" pitchFamily="2" charset="2"/>
              <a:buChar char="§"/>
              <a:defRPr/>
            </a:lvl4pPr>
            <a:lvl5pPr marL="2057400" indent="-270000">
              <a:spcBef>
                <a:spcPts val="0"/>
              </a:spcBef>
              <a:spcAft>
                <a:spcPts val="600"/>
              </a:spcAft>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Rechteck 11">
            <a:extLst>
              <a:ext uri="{FF2B5EF4-FFF2-40B4-BE49-F238E27FC236}">
                <a16:creationId xmlns:a16="http://schemas.microsoft.com/office/drawing/2014/main" id="{84DB64FC-D5CB-4A58-A675-8558426B7E9B}"/>
              </a:ext>
            </a:extLst>
          </p:cNvPr>
          <p:cNvSpPr/>
          <p:nvPr userDrawn="1"/>
        </p:nvSpPr>
        <p:spPr bwMode="auto">
          <a:xfrm>
            <a:off x="-1" y="365124"/>
            <a:ext cx="12191999" cy="1260000"/>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sp>
        <p:nvSpPr>
          <p:cNvPr id="13" name="Rechteck 12">
            <a:extLst>
              <a:ext uri="{FF2B5EF4-FFF2-40B4-BE49-F238E27FC236}">
                <a16:creationId xmlns:a16="http://schemas.microsoft.com/office/drawing/2014/main" id="{0F4A2042-0AFD-4301-A0E1-667128A81784}"/>
              </a:ext>
            </a:extLst>
          </p:cNvPr>
          <p:cNvSpPr/>
          <p:nvPr userDrawn="1"/>
        </p:nvSpPr>
        <p:spPr bwMode="auto">
          <a:xfrm>
            <a:off x="169818" y="365124"/>
            <a:ext cx="1260000" cy="1260000"/>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200" b="0" i="0" u="none" strike="noStrike" cap="none" normalizeH="0" baseline="0">
              <a:ln>
                <a:noFill/>
              </a:ln>
              <a:solidFill>
                <a:schemeClr val="tx1"/>
              </a:solidFill>
              <a:effectLst/>
              <a:latin typeface="Arial" pitchFamily="34" charset="0"/>
              <a:ea typeface="ＭＳ Ｐゴシック" pitchFamily="-110" charset="-128"/>
            </a:endParaRPr>
          </a:p>
        </p:txBody>
      </p:sp>
      <p:cxnSp>
        <p:nvCxnSpPr>
          <p:cNvPr id="17" name="Gerader Verbinder 16">
            <a:extLst>
              <a:ext uri="{FF2B5EF4-FFF2-40B4-BE49-F238E27FC236}">
                <a16:creationId xmlns:a16="http://schemas.microsoft.com/office/drawing/2014/main" id="{A5FBDC0F-F2D8-4B37-A4E8-42EB43AACFED}"/>
              </a:ext>
            </a:extLst>
          </p:cNvPr>
          <p:cNvCxnSpPr>
            <a:cxnSpLocks/>
          </p:cNvCxnSpPr>
          <p:nvPr userDrawn="1"/>
        </p:nvCxnSpPr>
        <p:spPr>
          <a:xfrm>
            <a:off x="0" y="1625124"/>
            <a:ext cx="1219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 name="Titel 11">
            <a:extLst>
              <a:ext uri="{FF2B5EF4-FFF2-40B4-BE49-F238E27FC236}">
                <a16:creationId xmlns:a16="http://schemas.microsoft.com/office/drawing/2014/main" id="{A7E6E160-4234-489A-9116-E7840AF663E7}"/>
              </a:ext>
            </a:extLst>
          </p:cNvPr>
          <p:cNvSpPr>
            <a:spLocks noGrp="1"/>
          </p:cNvSpPr>
          <p:nvPr>
            <p:ph type="title"/>
          </p:nvPr>
        </p:nvSpPr>
        <p:spPr>
          <a:xfrm>
            <a:off x="1599636" y="365123"/>
            <a:ext cx="10592363" cy="1259995"/>
          </a:xfrm>
          <a:prstGeom prst="rect">
            <a:avLst/>
          </a:prstGeom>
        </p:spPr>
        <p:txBody>
          <a:bodyPr anchor="ctr">
            <a:normAutofit/>
          </a:bodyPr>
          <a:lstStyle>
            <a:lvl1pPr>
              <a:lnSpc>
                <a:spcPct val="100000"/>
              </a:lnSpc>
              <a:defRPr sz="4000" b="1"/>
            </a:lvl1pPr>
          </a:lstStyle>
          <a:p>
            <a:r>
              <a:rPr lang="de-DE" dirty="0"/>
              <a:t>Mastertitelformat</a:t>
            </a:r>
            <a:endParaRPr lang="de-DE" sz="2600" b="0" dirty="0"/>
          </a:p>
        </p:txBody>
      </p:sp>
    </p:spTree>
    <p:extLst>
      <p:ext uri="{BB962C8B-B14F-4D97-AF65-F5344CB8AC3E}">
        <p14:creationId xmlns:p14="http://schemas.microsoft.com/office/powerpoint/2010/main" val="130632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4g_Headline_Bild_und_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86358" y="1604797"/>
            <a:ext cx="11378260" cy="671843"/>
          </a:xfrm>
          <a:prstGeom prst="rect">
            <a:avLst/>
          </a:prstGeom>
        </p:spPr>
        <p:txBody>
          <a:bodyPr/>
          <a:lstStyle>
            <a:lvl1pPr marL="0" marR="0" indent="0" algn="l" defTabSz="609585" rtl="0" eaLnBrk="1" fontAlgn="auto" latinLnBrk="0" hangingPunct="1">
              <a:lnSpc>
                <a:spcPct val="100000"/>
              </a:lnSpc>
              <a:spcBef>
                <a:spcPct val="0"/>
              </a:spcBef>
              <a:spcAft>
                <a:spcPts val="0"/>
              </a:spcAft>
              <a:buClrTx/>
              <a:buSzTx/>
              <a:buFontTx/>
              <a:buNone/>
              <a:tabLst/>
              <a:defRPr sz="3467" b="1" i="0">
                <a:solidFill>
                  <a:schemeClr val="tx1"/>
                </a:solidFill>
                <a:latin typeface="TheSans UHH" panose="020B0502050302020203" pitchFamily="34" charset="0"/>
                <a:cs typeface="TheSans UHH" panose="020B0502050302020203" pitchFamily="34" charset="0"/>
              </a:defRPr>
            </a:lvl1pPr>
          </a:lstStyle>
          <a:p>
            <a:r>
              <a:rPr lang="de-DE" dirty="0"/>
              <a:t>Hier steht die Folien-Überschrift</a:t>
            </a:r>
          </a:p>
        </p:txBody>
      </p:sp>
      <p:sp>
        <p:nvSpPr>
          <p:cNvPr id="14" name="Bildplatzhalter 6"/>
          <p:cNvSpPr>
            <a:spLocks noGrp="1"/>
          </p:cNvSpPr>
          <p:nvPr>
            <p:ph type="pic" sz="quarter" idx="15" hasCustomPrompt="1"/>
          </p:nvPr>
        </p:nvSpPr>
        <p:spPr>
          <a:xfrm>
            <a:off x="286357" y="2372883"/>
            <a:ext cx="5561371" cy="3839535"/>
          </a:xfrm>
          <a:prstGeom prst="rect">
            <a:avLst/>
          </a:prstGeom>
        </p:spPr>
        <p:txBody>
          <a:bodyPr>
            <a:normAutofit/>
          </a:bodyPr>
          <a:lstStyle>
            <a:lvl1pPr marL="0" indent="0">
              <a:buNone/>
              <a:defRPr sz="1867" b="0" i="0">
                <a:latin typeface="TheSans UHH" panose="020B0502050302020203" pitchFamily="34" charset="0"/>
              </a:defRPr>
            </a:lvl1pPr>
          </a:lstStyle>
          <a:p>
            <a:r>
              <a:rPr lang="de-DE" dirty="0"/>
              <a:t>Bild einfügen und mit Alternativtext versehen</a:t>
            </a:r>
          </a:p>
        </p:txBody>
      </p:sp>
      <p:sp>
        <p:nvSpPr>
          <p:cNvPr id="11" name="Textplatzhalter 9"/>
          <p:cNvSpPr>
            <a:spLocks noGrp="1"/>
          </p:cNvSpPr>
          <p:nvPr>
            <p:ph type="body" sz="quarter" idx="14"/>
          </p:nvPr>
        </p:nvSpPr>
        <p:spPr>
          <a:xfrm>
            <a:off x="6103247" y="2372883"/>
            <a:ext cx="5561371" cy="3840427"/>
          </a:xfrm>
          <a:prstGeom prst="rect">
            <a:avLst/>
          </a:prstGeom>
        </p:spPr>
        <p:txBody>
          <a:bodyPr>
            <a:normAutofit/>
          </a:bodyPr>
          <a:lstStyle>
            <a:lvl1pPr marL="0" indent="0">
              <a:buNone/>
              <a:defRPr sz="2667">
                <a:latin typeface="TheSans UHH" panose="020B0502050302020203" pitchFamily="34" charset="0"/>
              </a:defRPr>
            </a:lvl1pPr>
            <a:lvl2pPr>
              <a:defRPr sz="3467">
                <a:latin typeface="Calibri"/>
              </a:defRPr>
            </a:lvl2pPr>
            <a:lvl3pPr>
              <a:defRPr sz="3467">
                <a:latin typeface="Calibri"/>
              </a:defRPr>
            </a:lvl3pPr>
            <a:lvl4pPr>
              <a:defRPr sz="3467">
                <a:latin typeface="Calibri"/>
              </a:defRPr>
            </a:lvl4pPr>
            <a:lvl5pPr>
              <a:defRPr sz="3467">
                <a:latin typeface="Calibri"/>
              </a:defRPr>
            </a:lvl5pPr>
          </a:lstStyle>
          <a:p>
            <a:pPr lvl="0"/>
            <a:r>
              <a:rPr lang="de-DE" dirty="0"/>
              <a:t>Mastertextformat bearbeiten</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412776"/>
            <a:ext cx="12192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Foliennummernplatzhalter 4">
            <a:extLst>
              <a:ext uri="{FF2B5EF4-FFF2-40B4-BE49-F238E27FC236}">
                <a16:creationId xmlns:a16="http://schemas.microsoft.com/office/drawing/2014/main" id="{9D0A6D2E-ADFC-2943-8255-0F520D9F3239}"/>
              </a:ext>
            </a:extLst>
          </p:cNvPr>
          <p:cNvSpPr>
            <a:spLocks noGrp="1"/>
          </p:cNvSpPr>
          <p:nvPr>
            <p:ph type="sldNum" sz="quarter" idx="18"/>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10811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806AE9A-130B-41A6-883E-8C21CD141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platzhalter 3">
            <a:extLst>
              <a:ext uri="{FF2B5EF4-FFF2-40B4-BE49-F238E27FC236}">
                <a16:creationId xmlns:a16="http://schemas.microsoft.com/office/drawing/2014/main" id="{AD65C27A-9C7E-4AB3-80B1-E1207F8F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a:t>
            </a:r>
            <a:br>
              <a:rPr lang="de-DE" dirty="0"/>
            </a:br>
            <a:r>
              <a:rPr lang="de-DE" sz="2600" b="0" dirty="0"/>
              <a:t>Untertitel</a:t>
            </a:r>
            <a:endParaRPr lang="de-DE" dirty="0"/>
          </a:p>
        </p:txBody>
      </p:sp>
      <p:sp>
        <p:nvSpPr>
          <p:cNvPr id="10" name="Datumsplatzhalter 3">
            <a:extLst>
              <a:ext uri="{FF2B5EF4-FFF2-40B4-BE49-F238E27FC236}">
                <a16:creationId xmlns:a16="http://schemas.microsoft.com/office/drawing/2014/main" id="{041416A4-E098-490E-ACDB-0686141C0038}"/>
              </a:ext>
            </a:extLst>
          </p:cNvPr>
          <p:cNvSpPr>
            <a:spLocks noGrp="1"/>
          </p:cNvSpPr>
          <p:nvPr>
            <p:ph type="dt" sz="half" idx="2"/>
          </p:nvPr>
        </p:nvSpPr>
        <p:spPr>
          <a:xfrm>
            <a:off x="241299" y="6492875"/>
            <a:ext cx="1620000" cy="228600"/>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fld id="{8CB6BCFD-A092-491B-B2F6-89B0E186717E}" type="datetime1">
              <a:rPr lang="de-DE" smtClean="0"/>
              <a:t>22.03.2024</a:t>
            </a:fld>
            <a:endParaRPr lang="de-DE" dirty="0"/>
          </a:p>
        </p:txBody>
      </p:sp>
      <p:sp>
        <p:nvSpPr>
          <p:cNvPr id="11" name="Fußzeilenplatzhalter 4">
            <a:extLst>
              <a:ext uri="{FF2B5EF4-FFF2-40B4-BE49-F238E27FC236}">
                <a16:creationId xmlns:a16="http://schemas.microsoft.com/office/drawing/2014/main" id="{A6959BF8-83D7-45C3-8C57-AD6C886C78D7}"/>
              </a:ext>
            </a:extLst>
          </p:cNvPr>
          <p:cNvSpPr>
            <a:spLocks noGrp="1"/>
          </p:cNvSpPr>
          <p:nvPr>
            <p:ph type="ftr" sz="quarter" idx="3"/>
          </p:nvPr>
        </p:nvSpPr>
        <p:spPr>
          <a:xfrm>
            <a:off x="2136000" y="6492873"/>
            <a:ext cx="7920000" cy="228601"/>
          </a:xfrm>
          <a:prstGeom prst="rect">
            <a:avLst/>
          </a:prstGeom>
        </p:spPr>
        <p:txBody>
          <a:bodyPr vert="horz" lIns="91440" tIns="45720" rIns="91440" bIns="45720" rtlCol="0" anchor="ctr"/>
          <a:lstStyle>
            <a:lvl1pPr algn="ctr">
              <a:defRPr sz="1050" b="0">
                <a:solidFill>
                  <a:schemeClr val="tx1">
                    <a:tint val="75000"/>
                  </a:schemeClr>
                </a:solidFill>
                <a:latin typeface="Arial" panose="020B0604020202020204" pitchFamily="34" charset="0"/>
                <a:cs typeface="Arial" panose="020B0604020202020204" pitchFamily="34" charset="0"/>
              </a:defRPr>
            </a:lvl1p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12" name="Foliennummernplatzhalter 5">
            <a:extLst>
              <a:ext uri="{FF2B5EF4-FFF2-40B4-BE49-F238E27FC236}">
                <a16:creationId xmlns:a16="http://schemas.microsoft.com/office/drawing/2014/main" id="{4FC08021-0A47-4643-A198-070D26E3F77F}"/>
              </a:ext>
            </a:extLst>
          </p:cNvPr>
          <p:cNvSpPr>
            <a:spLocks noGrp="1"/>
          </p:cNvSpPr>
          <p:nvPr>
            <p:ph type="sldNum" sz="quarter" idx="4"/>
          </p:nvPr>
        </p:nvSpPr>
        <p:spPr>
          <a:xfrm>
            <a:off x="10330700" y="6492874"/>
            <a:ext cx="1619999" cy="228601"/>
          </a:xfrm>
          <a:prstGeom prst="rect">
            <a:avLst/>
          </a:prstGeom>
        </p:spPr>
        <p:txBody>
          <a:bodyPr vert="horz" lIns="91440" tIns="45720" rIns="91440" bIns="45720" rtlCol="0" anchor="ctr"/>
          <a:lstStyle>
            <a:lvl1pPr algn="r">
              <a:defRPr sz="1050">
                <a:solidFill>
                  <a:schemeClr val="tx1">
                    <a:tint val="75000"/>
                  </a:schemeClr>
                </a:solidFill>
                <a:latin typeface="Arial" panose="020B0604020202020204" pitchFamily="34" charset="0"/>
                <a:cs typeface="Arial" panose="020B0604020202020204" pitchFamily="34" charset="0"/>
              </a:defRPr>
            </a:lvl1pPr>
          </a:lstStyle>
          <a:p>
            <a:fld id="{48195EE2-BBDB-4836-A200-C62792C76FA9}" type="slidenum">
              <a:rPr lang="de-DE" smtClean="0"/>
              <a:pPr/>
              <a:t>‹#›</a:t>
            </a:fld>
            <a:endParaRPr lang="de-DE" dirty="0"/>
          </a:p>
        </p:txBody>
      </p:sp>
    </p:spTree>
    <p:extLst>
      <p:ext uri="{BB962C8B-B14F-4D97-AF65-F5344CB8AC3E}">
        <p14:creationId xmlns:p14="http://schemas.microsoft.com/office/powerpoint/2010/main" val="1374033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9" r:id="rId6"/>
    <p:sldLayoutId id="2147483661" r:id="rId7"/>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3-030-85436-2" TargetMode="External"/><Relationship Id="rId2" Type="http://schemas.openxmlformats.org/officeDocument/2006/relationships/hyperlink" Target="https://link.springer.com/book/10.1007/978-3-642-30048-6" TargetMode="External"/><Relationship Id="rId1" Type="http://schemas.openxmlformats.org/officeDocument/2006/relationships/slideLayout" Target="../slideLayouts/slideLayout4.xml"/><Relationship Id="rId4" Type="http://schemas.openxmlformats.org/officeDocument/2006/relationships/hyperlink" Target="https://www.amazon.com/-/de/dp/303085435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youtube.com/watch?v=v3p2VLTowA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5_hLuEui6ww?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DdLqiTvFwJk&amp;list=PLKR0pDgsbqtVRIh6B-yzrELEtnRE6UI5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jVpqlyzZyf8" TargetMode="Externa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searchgate.net/publication/283536719_A_field_study_of_spatial_preferences_in_enterprise_microblogging" TargetMode="External"/><Relationship Id="rId2" Type="http://schemas.openxmlformats.org/officeDocument/2006/relationships/hyperlink" Target="https://www.researchgate.net/publication/258100406_Sensemaking_and_Sustainable_Practicing_Functional_Affordances_of_Information_Systems_in_Green_Transformations"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259129297_Development_and_validation_of_an_instrument_to_measure_organizational_cultures'_support_of_Business_Process_Managem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bpm-culture.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bpm-culture.org/limesurvey3/index.php/275895?newtest=Y&amp;lang=en"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016/j.im.2019.10317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016/j.im.2019.10317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www.janrecker.com/this-is-research-podcast/" TargetMode="Externa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331442-CFE4-47B1-91B8-8D74A69B650C}"/>
              </a:ext>
            </a:extLst>
          </p:cNvPr>
          <p:cNvSpPr>
            <a:spLocks noGrp="1"/>
          </p:cNvSpPr>
          <p:nvPr>
            <p:ph type="ctrTitle"/>
          </p:nvPr>
        </p:nvSpPr>
        <p:spPr>
          <a:xfrm>
            <a:off x="1861299" y="1940626"/>
            <a:ext cx="10044068" cy="2108860"/>
          </a:xfrm>
        </p:spPr>
        <p:txBody>
          <a:bodyPr>
            <a:normAutofit fontScale="90000"/>
          </a:bodyPr>
          <a:lstStyle/>
          <a:p>
            <a:r>
              <a:rPr lang="en-US" dirty="0"/>
              <a:t>Scientific Research in Information Systems /CS/I.T:</a:t>
            </a:r>
            <a:endParaRPr lang="de-DE" dirty="0"/>
          </a:p>
        </p:txBody>
      </p:sp>
      <p:sp>
        <p:nvSpPr>
          <p:cNvPr id="3" name="Untertitel 2">
            <a:extLst>
              <a:ext uri="{FF2B5EF4-FFF2-40B4-BE49-F238E27FC236}">
                <a16:creationId xmlns:a16="http://schemas.microsoft.com/office/drawing/2014/main" id="{FD3AB066-3B35-47B7-A101-6B7712F65F38}"/>
              </a:ext>
            </a:extLst>
          </p:cNvPr>
          <p:cNvSpPr>
            <a:spLocks noGrp="1"/>
          </p:cNvSpPr>
          <p:nvPr>
            <p:ph type="subTitle" idx="1"/>
          </p:nvPr>
        </p:nvSpPr>
        <p:spPr/>
        <p:txBody>
          <a:bodyPr/>
          <a:lstStyle/>
          <a:p>
            <a:r>
              <a:rPr lang="en-US" dirty="0"/>
              <a:t>Created by </a:t>
            </a:r>
            <a:r>
              <a:rPr lang="en-US" i="1" dirty="0"/>
              <a:t>Professor Jan Recker</a:t>
            </a:r>
          </a:p>
        </p:txBody>
      </p:sp>
      <p:sp>
        <p:nvSpPr>
          <p:cNvPr id="4" name="Datumsplatzhalter 3">
            <a:extLst>
              <a:ext uri="{FF2B5EF4-FFF2-40B4-BE49-F238E27FC236}">
                <a16:creationId xmlns:a16="http://schemas.microsoft.com/office/drawing/2014/main" id="{87CA6CE6-7EB3-48D4-B3F8-4BA802F6A0F0}"/>
              </a:ext>
            </a:extLst>
          </p:cNvPr>
          <p:cNvSpPr>
            <a:spLocks noGrp="1"/>
          </p:cNvSpPr>
          <p:nvPr>
            <p:ph type="dt" sz="half" idx="2"/>
          </p:nvPr>
        </p:nvSpPr>
        <p:spPr>
          <a:xfrm>
            <a:off x="241299" y="6492875"/>
            <a:ext cx="1620000" cy="228600"/>
          </a:xfrm>
        </p:spPr>
        <p:txBody>
          <a:bodyPr/>
          <a:lstStyle/>
          <a:p>
            <a:endParaRPr lang="de-DE" dirty="0"/>
          </a:p>
        </p:txBody>
      </p:sp>
      <p:sp>
        <p:nvSpPr>
          <p:cNvPr id="5" name="Fußzeilenplatzhalter 4">
            <a:extLst>
              <a:ext uri="{FF2B5EF4-FFF2-40B4-BE49-F238E27FC236}">
                <a16:creationId xmlns:a16="http://schemas.microsoft.com/office/drawing/2014/main" id="{57658F07-E809-41AA-A314-CF0D7D69B55A}"/>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6" name="Foliennummernplatzhalter 5">
            <a:extLst>
              <a:ext uri="{FF2B5EF4-FFF2-40B4-BE49-F238E27FC236}">
                <a16:creationId xmlns:a16="http://schemas.microsoft.com/office/drawing/2014/main" id="{ED2B1FAF-A463-4D8B-80A2-C431F0EFB2D9}"/>
              </a:ext>
            </a:extLst>
          </p:cNvPr>
          <p:cNvSpPr>
            <a:spLocks noGrp="1"/>
          </p:cNvSpPr>
          <p:nvPr>
            <p:ph type="sldNum" sz="quarter" idx="4"/>
          </p:nvPr>
        </p:nvSpPr>
        <p:spPr/>
        <p:txBody>
          <a:bodyPr/>
          <a:lstStyle/>
          <a:p>
            <a:fld id="{48195EE2-BBDB-4836-A200-C62792C76FA9}" type="slidenum">
              <a:rPr lang="de-DE" smtClean="0"/>
              <a:pPr/>
              <a:t>1</a:t>
            </a:fld>
            <a:endParaRPr lang="de-DE" dirty="0"/>
          </a:p>
        </p:txBody>
      </p:sp>
      <p:sp>
        <p:nvSpPr>
          <p:cNvPr id="7" name="Inhaltsplatzhalter 6">
            <a:extLst>
              <a:ext uri="{FF2B5EF4-FFF2-40B4-BE49-F238E27FC236}">
                <a16:creationId xmlns:a16="http://schemas.microsoft.com/office/drawing/2014/main" id="{6CF93B89-3258-4F48-99B9-07283E126406}"/>
              </a:ext>
            </a:extLst>
          </p:cNvPr>
          <p:cNvSpPr>
            <a:spLocks noGrp="1"/>
          </p:cNvSpPr>
          <p:nvPr>
            <p:ph sz="quarter" idx="10"/>
          </p:nvPr>
        </p:nvSpPr>
        <p:spPr/>
        <p:txBody>
          <a:bodyPr/>
          <a:lstStyle/>
          <a:p>
            <a:pPr marL="0" indent="0">
              <a:buNone/>
            </a:pPr>
            <a:r>
              <a:rPr lang="de-DE" dirty="0"/>
              <a:t>Teaching Materials</a:t>
            </a:r>
          </a:p>
        </p:txBody>
      </p:sp>
    </p:spTree>
    <p:extLst>
      <p:ext uri="{BB962C8B-B14F-4D97-AF65-F5344CB8AC3E}">
        <p14:creationId xmlns:p14="http://schemas.microsoft.com/office/powerpoint/2010/main" val="90989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F363260-0D3C-43F2-94A3-BFDC8B0177FD}"/>
              </a:ext>
            </a:extLst>
          </p:cNvPr>
          <p:cNvGraphicFramePr>
            <a:graphicFrameLocks noChangeAspect="1"/>
          </p:cNvGraphicFramePr>
          <p:nvPr>
            <p:custDataLst>
              <p:tags r:id="rId1"/>
            </p:custDataLst>
            <p:extLst>
              <p:ext uri="{D42A27DB-BD31-4B8C-83A1-F6EECF244321}">
                <p14:modId xmlns:p14="http://schemas.microsoft.com/office/powerpoint/2010/main" val="18904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01" imgH="502" progId="TCLayout.ActiveDocument.1">
                  <p:embed/>
                </p:oleObj>
              </mc:Choice>
              <mc:Fallback>
                <p:oleObj name="think-cell Folie" r:id="rId4" imgW="501" imgH="50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3F61C6E4-F39F-4352-B15F-5421A7EC760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60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6" name="Titel 5">
            <a:extLst>
              <a:ext uri="{FF2B5EF4-FFF2-40B4-BE49-F238E27FC236}">
                <a16:creationId xmlns:a16="http://schemas.microsoft.com/office/drawing/2014/main" id="{55AAD1A1-FAEC-4B6A-AFCD-91072CCE604B}"/>
              </a:ext>
            </a:extLst>
          </p:cNvPr>
          <p:cNvSpPr>
            <a:spLocks noGrp="1"/>
          </p:cNvSpPr>
          <p:nvPr>
            <p:ph type="title"/>
          </p:nvPr>
        </p:nvSpPr>
        <p:spPr/>
        <p:txBody>
          <a:bodyPr vert="horz" lIns="91440" tIns="45720" rIns="91440" bIns="45720" rtlCol="0" anchor="ctr">
            <a:normAutofit/>
          </a:bodyPr>
          <a:lstStyle/>
          <a:p>
            <a:r>
              <a:rPr lang="en-US" dirty="0"/>
              <a:t>Chapter 1:</a:t>
            </a:r>
            <a:br>
              <a:rPr lang="en-US" b="1" dirty="0"/>
            </a:br>
            <a:r>
              <a:rPr lang="en-US" b="1" dirty="0"/>
              <a:t>Introduction to Information Systems Research</a:t>
            </a:r>
            <a:endParaRPr lang="en-US" sz="2600" b="1" dirty="0"/>
          </a:p>
        </p:txBody>
      </p:sp>
      <p:sp>
        <p:nvSpPr>
          <p:cNvPr id="8" name="Textplatzhalter 7">
            <a:extLst>
              <a:ext uri="{FF2B5EF4-FFF2-40B4-BE49-F238E27FC236}">
                <a16:creationId xmlns:a16="http://schemas.microsoft.com/office/drawing/2014/main" id="{F9A523CC-A269-4215-8BE8-6433160C3543}"/>
              </a:ext>
            </a:extLst>
          </p:cNvPr>
          <p:cNvSpPr>
            <a:spLocks noGrp="1"/>
          </p:cNvSpPr>
          <p:nvPr>
            <p:ph type="body" idx="1"/>
          </p:nvPr>
        </p:nvSpPr>
        <p:spPr/>
        <p:txBody>
          <a:bodyPr/>
          <a:lstStyle/>
          <a:p>
            <a:endParaRPr lang="de-DE" dirty="0"/>
          </a:p>
        </p:txBody>
      </p:sp>
      <p:sp>
        <p:nvSpPr>
          <p:cNvPr id="2" name="Datumsplatzhalter 1">
            <a:extLst>
              <a:ext uri="{FF2B5EF4-FFF2-40B4-BE49-F238E27FC236}">
                <a16:creationId xmlns:a16="http://schemas.microsoft.com/office/drawing/2014/main" id="{C9E40C0F-C750-4BB2-851F-013D0CC9B49B}"/>
              </a:ext>
            </a:extLst>
          </p:cNvPr>
          <p:cNvSpPr>
            <a:spLocks noGrp="1"/>
          </p:cNvSpPr>
          <p:nvPr>
            <p:ph type="dt" sz="half" idx="2"/>
          </p:nvPr>
        </p:nvSpPr>
        <p:spPr/>
        <p:txBody>
          <a:bodyPr/>
          <a:lstStyle/>
          <a:p>
            <a:endParaRPr lang="de-DE" dirty="0"/>
          </a:p>
        </p:txBody>
      </p:sp>
      <p:sp>
        <p:nvSpPr>
          <p:cNvPr id="4" name="Foliennummernplatzhalter 3">
            <a:extLst>
              <a:ext uri="{FF2B5EF4-FFF2-40B4-BE49-F238E27FC236}">
                <a16:creationId xmlns:a16="http://schemas.microsoft.com/office/drawing/2014/main" id="{E77EBE47-184D-4037-9FEE-48607BE2534F}"/>
              </a:ext>
            </a:extLst>
          </p:cNvPr>
          <p:cNvSpPr>
            <a:spLocks noGrp="1"/>
          </p:cNvSpPr>
          <p:nvPr>
            <p:ph type="sldNum" sz="quarter" idx="4"/>
          </p:nvPr>
        </p:nvSpPr>
        <p:spPr/>
        <p:txBody>
          <a:bodyPr/>
          <a:lstStyle/>
          <a:p>
            <a:fld id="{48195EE2-BBDB-4836-A200-C62792C76FA9}" type="slidenum">
              <a:rPr lang="de-DE" smtClean="0"/>
              <a:pPr/>
              <a:t>10</a:t>
            </a:fld>
            <a:endParaRPr lang="de-DE"/>
          </a:p>
        </p:txBody>
      </p:sp>
    </p:spTree>
    <p:extLst>
      <p:ext uri="{BB962C8B-B14F-4D97-AF65-F5344CB8AC3E}">
        <p14:creationId xmlns:p14="http://schemas.microsoft.com/office/powerpoint/2010/main" val="3086805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6C1B5EBB-56A9-4447-89D0-1B78973ED831}"/>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469937" y="1998663"/>
            <a:ext cx="9637888" cy="4337050"/>
          </a:xfrm>
          <a:prstGeom prst="rect">
            <a:avLst/>
          </a:prstGeom>
        </p:spPr>
      </p:pic>
      <p:sp>
        <p:nvSpPr>
          <p:cNvPr id="2" name="Title 1"/>
          <p:cNvSpPr>
            <a:spLocks noGrp="1"/>
          </p:cNvSpPr>
          <p:nvPr>
            <p:ph type="title"/>
          </p:nvPr>
        </p:nvSpPr>
        <p:spPr/>
        <p:txBody>
          <a:bodyPr>
            <a:normAutofit fontScale="90000"/>
          </a:bodyPr>
          <a:lstStyle/>
          <a:p>
            <a:r>
              <a:rPr lang="en-US" dirty="0"/>
              <a:t>Why are you studying information systems?</a:t>
            </a:r>
          </a:p>
        </p:txBody>
      </p:sp>
      <p:sp>
        <p:nvSpPr>
          <p:cNvPr id="3" name="Content Placeholder 2">
            <a:extLst>
              <a:ext uri="{FF2B5EF4-FFF2-40B4-BE49-F238E27FC236}">
                <a16:creationId xmlns:a16="http://schemas.microsoft.com/office/drawing/2014/main" id="{64B7A046-CAEF-4EA0-95E2-0974A879D08E}"/>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76192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err="1"/>
              <a:t>What</a:t>
            </a:r>
            <a:r>
              <a:rPr lang="de-DE" dirty="0"/>
              <a:t> </a:t>
            </a:r>
            <a:r>
              <a:rPr lang="de-DE" dirty="0" err="1"/>
              <a:t>does</a:t>
            </a:r>
            <a:r>
              <a:rPr lang="de-DE" dirty="0"/>
              <a:t> a </a:t>
            </a:r>
            <a:r>
              <a:rPr lang="de-DE" dirty="0" err="1"/>
              <a:t>professor</a:t>
            </a:r>
            <a:r>
              <a:rPr lang="de-DE" dirty="0"/>
              <a:t> do?</a:t>
            </a:r>
            <a:endParaRPr lang="en-US" dirty="0"/>
          </a:p>
        </p:txBody>
      </p:sp>
      <p:sp>
        <p:nvSpPr>
          <p:cNvPr id="5" name="Content Placeholder 4">
            <a:extLst>
              <a:ext uri="{FF2B5EF4-FFF2-40B4-BE49-F238E27FC236}">
                <a16:creationId xmlns:a16="http://schemas.microsoft.com/office/drawing/2014/main" id="{CDC7EBA0-818A-4F2E-8796-0E10AD8BD600}"/>
              </a:ext>
            </a:extLst>
          </p:cNvPr>
          <p:cNvSpPr>
            <a:spLocks noGrp="1"/>
          </p:cNvSpPr>
          <p:nvPr>
            <p:ph sz="quarter" idx="12"/>
          </p:nvPr>
        </p:nvSpPr>
        <p:spPr/>
        <p:txBody>
          <a:bodyPr/>
          <a:lstStyle/>
          <a:p>
            <a:endParaRPr lang="de-DE"/>
          </a:p>
        </p:txBody>
      </p:sp>
      <p:pic>
        <p:nvPicPr>
          <p:cNvPr id="4" name="Picture 3" descr="Chart, sunburst chart&#10;&#10;Description automatically generated">
            <a:extLst>
              <a:ext uri="{FF2B5EF4-FFF2-40B4-BE49-F238E27FC236}">
                <a16:creationId xmlns:a16="http://schemas.microsoft.com/office/drawing/2014/main" id="{40243637-6322-470F-8D9C-1695190926D4}"/>
              </a:ext>
            </a:extLst>
          </p:cNvPr>
          <p:cNvPicPr>
            <a:picLocks noChangeAspect="1"/>
          </p:cNvPicPr>
          <p:nvPr/>
        </p:nvPicPr>
        <p:blipFill>
          <a:blip r:embed="rId2"/>
          <a:stretch>
            <a:fillRect/>
          </a:stretch>
        </p:blipFill>
        <p:spPr>
          <a:xfrm>
            <a:off x="5912285" y="1659049"/>
            <a:ext cx="6038415" cy="5072897"/>
          </a:xfrm>
          <a:prstGeom prst="rect">
            <a:avLst/>
          </a:prstGeom>
        </p:spPr>
      </p:pic>
    </p:spTree>
    <p:extLst>
      <p:ext uri="{BB962C8B-B14F-4D97-AF65-F5344CB8AC3E}">
        <p14:creationId xmlns:p14="http://schemas.microsoft.com/office/powerpoint/2010/main" val="344635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5AAD1A1-FAEC-4B6A-AFCD-91072CCE604B}"/>
              </a:ext>
            </a:extLst>
          </p:cNvPr>
          <p:cNvSpPr>
            <a:spLocks noGrp="1"/>
          </p:cNvSpPr>
          <p:nvPr>
            <p:ph type="title"/>
          </p:nvPr>
        </p:nvSpPr>
        <p:spPr>
          <a:xfrm>
            <a:off x="831850" y="1709738"/>
            <a:ext cx="10515600" cy="4540750"/>
          </a:xfrm>
        </p:spPr>
        <p:txBody>
          <a:bodyPr vert="horz" lIns="91440" tIns="45720" rIns="91440" bIns="45720" rtlCol="0" anchor="ctr">
            <a:normAutofit/>
          </a:bodyPr>
          <a:lstStyle/>
          <a:p>
            <a:r>
              <a:rPr lang="en-US" dirty="0"/>
              <a:t>Let‘s get going:</a:t>
            </a:r>
            <a:br>
              <a:rPr lang="en-US" b="1" dirty="0"/>
            </a:br>
            <a:r>
              <a:rPr lang="en-AU" b="1" dirty="0"/>
              <a:t>What is Research?</a:t>
            </a:r>
            <a:br>
              <a:rPr lang="en-AU" b="1" dirty="0"/>
            </a:br>
            <a:br>
              <a:rPr lang="en-AU" b="1" dirty="0"/>
            </a:br>
            <a:r>
              <a:rPr lang="en-AU" b="1" dirty="0"/>
              <a:t>What is a famous study you have heard of?</a:t>
            </a:r>
            <a:endParaRPr lang="en-US" b="1" dirty="0"/>
          </a:p>
        </p:txBody>
      </p:sp>
      <p:sp>
        <p:nvSpPr>
          <p:cNvPr id="2" name="Datumsplatzhalter 1">
            <a:extLst>
              <a:ext uri="{FF2B5EF4-FFF2-40B4-BE49-F238E27FC236}">
                <a16:creationId xmlns:a16="http://schemas.microsoft.com/office/drawing/2014/main" id="{C9E40C0F-C750-4BB2-851F-013D0CC9B49B}"/>
              </a:ext>
            </a:extLst>
          </p:cNvPr>
          <p:cNvSpPr>
            <a:spLocks noGrp="1"/>
          </p:cNvSpPr>
          <p:nvPr>
            <p:ph type="dt" sz="half" idx="2"/>
          </p:nvPr>
        </p:nvSpPr>
        <p:spPr/>
        <p:txBody>
          <a:bodyPr/>
          <a:lstStyle/>
          <a:p>
            <a:endParaRPr lang="de-DE" dirty="0"/>
          </a:p>
        </p:txBody>
      </p:sp>
      <p:sp>
        <p:nvSpPr>
          <p:cNvPr id="3" name="Fußzeilenplatzhalter 2">
            <a:extLst>
              <a:ext uri="{FF2B5EF4-FFF2-40B4-BE49-F238E27FC236}">
                <a16:creationId xmlns:a16="http://schemas.microsoft.com/office/drawing/2014/main" id="{204473EA-7A22-4CBE-AFDC-F2B968B6209E}"/>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4" name="Foliennummernplatzhalter 3">
            <a:extLst>
              <a:ext uri="{FF2B5EF4-FFF2-40B4-BE49-F238E27FC236}">
                <a16:creationId xmlns:a16="http://schemas.microsoft.com/office/drawing/2014/main" id="{E77EBE47-184D-4037-9FEE-48607BE2534F}"/>
              </a:ext>
            </a:extLst>
          </p:cNvPr>
          <p:cNvSpPr>
            <a:spLocks noGrp="1"/>
          </p:cNvSpPr>
          <p:nvPr>
            <p:ph type="sldNum" sz="quarter" idx="4"/>
          </p:nvPr>
        </p:nvSpPr>
        <p:spPr/>
        <p:txBody>
          <a:bodyPr/>
          <a:lstStyle/>
          <a:p>
            <a:fld id="{48195EE2-BBDB-4836-A200-C62792C76FA9}" type="slidenum">
              <a:rPr lang="de-DE" smtClean="0"/>
              <a:pPr/>
              <a:t>13</a:t>
            </a:fld>
            <a:endParaRPr lang="de-DE"/>
          </a:p>
        </p:txBody>
      </p:sp>
    </p:spTree>
    <p:extLst>
      <p:ext uri="{BB962C8B-B14F-4D97-AF65-F5344CB8AC3E}">
        <p14:creationId xmlns:p14="http://schemas.microsoft.com/office/powerpoint/2010/main" val="39908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C5C1FE6-635F-4648-A71B-702B8D25ED40}"/>
              </a:ext>
            </a:extLst>
          </p:cNvPr>
          <p:cNvSpPr>
            <a:spLocks noGrp="1"/>
          </p:cNvSpPr>
          <p:nvPr>
            <p:ph sz="quarter" idx="11"/>
          </p:nvPr>
        </p:nvSpPr>
        <p:spPr>
          <a:xfrm>
            <a:off x="627017" y="1998616"/>
            <a:ext cx="8547261" cy="4337097"/>
          </a:xfrm>
        </p:spPr>
        <p:txBody>
          <a:bodyPr>
            <a:normAutofit fontScale="92500" lnSpcReduction="10000"/>
          </a:bodyPr>
          <a:lstStyle/>
          <a:p>
            <a:pPr marL="457200" indent="-457200">
              <a:buFont typeface="+mj-lt"/>
              <a:buAutoNum type="alphaLcParenR"/>
            </a:pPr>
            <a:r>
              <a:rPr lang="en-US" b="1" dirty="0">
                <a:solidFill>
                  <a:srgbClr val="FF0000"/>
                </a:solidFill>
              </a:rPr>
              <a:t>The willingness to admit ignorance</a:t>
            </a:r>
            <a:r>
              <a:rPr lang="en-US" dirty="0"/>
              <a:t>. Science assumes that we don’t know everything. Even more critically, it accepts that the things that we think we know could be proven wrong as we gain more knowledge. No concept, idea or theory is sacred and beyond challenge.</a:t>
            </a:r>
          </a:p>
          <a:p>
            <a:pPr marL="457200" indent="-457200">
              <a:buFont typeface="+mj-lt"/>
              <a:buAutoNum type="alphaLcParenR"/>
            </a:pPr>
            <a:r>
              <a:rPr lang="en-US" b="1" dirty="0">
                <a:solidFill>
                  <a:srgbClr val="FF0000"/>
                </a:solidFill>
              </a:rPr>
              <a:t>The centrality of observation</a:t>
            </a:r>
            <a:r>
              <a:rPr lang="en-US" dirty="0"/>
              <a:t>. Having admitted ignorance, science aims to obtain new knowledge. It does so by gathering observations and then using formal tools such as logic or mathematics to connect these observations into comprehensive theories.</a:t>
            </a:r>
          </a:p>
          <a:p>
            <a:pPr marL="457200" indent="-457200">
              <a:buFont typeface="+mj-lt"/>
              <a:buAutoNum type="alphaLcParenR"/>
            </a:pPr>
            <a:r>
              <a:rPr lang="en-US" b="1" dirty="0"/>
              <a:t>The acquisition of new powers</a:t>
            </a:r>
            <a:r>
              <a:rPr lang="en-US" dirty="0"/>
              <a:t>. Science is not content with creating theories. It uses these theories in order to acquire new powers, and in particular to develop new technologies.</a:t>
            </a:r>
          </a:p>
          <a:p>
            <a:endParaRPr lang="de-DE" dirty="0"/>
          </a:p>
        </p:txBody>
      </p:sp>
      <p:sp>
        <p:nvSpPr>
          <p:cNvPr id="2" name="Title 1">
            <a:extLst>
              <a:ext uri="{FF2B5EF4-FFF2-40B4-BE49-F238E27FC236}">
                <a16:creationId xmlns:a16="http://schemas.microsoft.com/office/drawing/2014/main" id="{6045C34D-E198-4082-BA4B-CBCF25424695}"/>
              </a:ext>
            </a:extLst>
          </p:cNvPr>
          <p:cNvSpPr>
            <a:spLocks noGrp="1"/>
          </p:cNvSpPr>
          <p:nvPr>
            <p:ph type="title"/>
          </p:nvPr>
        </p:nvSpPr>
        <p:spPr>
          <a:xfrm>
            <a:off x="1599636" y="365123"/>
            <a:ext cx="10592363" cy="1251730"/>
          </a:xfrm>
        </p:spPr>
        <p:txBody>
          <a:bodyPr>
            <a:normAutofit fontScale="90000"/>
          </a:bodyPr>
          <a:lstStyle/>
          <a:p>
            <a:r>
              <a:rPr lang="de-DE" dirty="0"/>
              <a:t>The Scientific Revolution: </a:t>
            </a:r>
            <a:r>
              <a:rPr lang="de-DE" dirty="0" err="1"/>
              <a:t>Mankind</a:t>
            </a:r>
            <a:r>
              <a:rPr lang="de-DE" dirty="0"/>
              <a:t> </a:t>
            </a:r>
            <a:r>
              <a:rPr lang="de-DE" dirty="0" err="1"/>
              <a:t>realizes</a:t>
            </a:r>
            <a:r>
              <a:rPr lang="de-DE" dirty="0"/>
              <a:t> </a:t>
            </a:r>
            <a:r>
              <a:rPr lang="de-DE" dirty="0" err="1"/>
              <a:t>they</a:t>
            </a:r>
            <a:r>
              <a:rPr lang="de-DE" dirty="0"/>
              <a:t> do not </a:t>
            </a:r>
            <a:r>
              <a:rPr lang="de-DE" dirty="0" err="1"/>
              <a:t>know</a:t>
            </a:r>
            <a:r>
              <a:rPr lang="de-DE" dirty="0"/>
              <a:t> </a:t>
            </a:r>
            <a:r>
              <a:rPr lang="de-DE" dirty="0" err="1"/>
              <a:t>everything</a:t>
            </a:r>
            <a:r>
              <a:rPr lang="de-DE" dirty="0"/>
              <a:t>.</a:t>
            </a:r>
          </a:p>
        </p:txBody>
      </p:sp>
      <p:sp>
        <p:nvSpPr>
          <p:cNvPr id="4" name="Slide Number Placeholder 3">
            <a:extLst>
              <a:ext uri="{FF2B5EF4-FFF2-40B4-BE49-F238E27FC236}">
                <a16:creationId xmlns:a16="http://schemas.microsoft.com/office/drawing/2014/main" id="{27F31C43-3E46-4667-BA31-C9CE73620AB1}"/>
              </a:ext>
            </a:extLst>
          </p:cNvPr>
          <p:cNvSpPr>
            <a:spLocks noGrp="1"/>
          </p:cNvSpPr>
          <p:nvPr>
            <p:ph type="sldNum" sz="quarter" idx="4"/>
          </p:nvPr>
        </p:nvSpPr>
        <p:spPr/>
        <p:txBody>
          <a:bodyPr/>
          <a:lstStyle/>
          <a:p>
            <a:fld id="{3E01A2B2-10AD-754B-9B4C-E5B6FED423D0}" type="slidenum">
              <a:rPr lang="de-DE" smtClean="0"/>
              <a:pPr/>
              <a:t>14</a:t>
            </a:fld>
            <a:endParaRPr lang="de-DE" dirty="0"/>
          </a:p>
        </p:txBody>
      </p:sp>
      <p:pic>
        <p:nvPicPr>
          <p:cNvPr id="6" name="Picture 5" descr="Text&#10;&#10;Description automatically generated">
            <a:extLst>
              <a:ext uri="{FF2B5EF4-FFF2-40B4-BE49-F238E27FC236}">
                <a16:creationId xmlns:a16="http://schemas.microsoft.com/office/drawing/2014/main" id="{EBD79037-FDA3-4046-BE00-774521807386}"/>
              </a:ext>
            </a:extLst>
          </p:cNvPr>
          <p:cNvPicPr>
            <a:picLocks noChangeAspect="1"/>
          </p:cNvPicPr>
          <p:nvPr/>
        </p:nvPicPr>
        <p:blipFill>
          <a:blip r:embed="rId2"/>
          <a:stretch>
            <a:fillRect/>
          </a:stretch>
        </p:blipFill>
        <p:spPr>
          <a:xfrm>
            <a:off x="7440150" y="2467141"/>
            <a:ext cx="6104156" cy="4390860"/>
          </a:xfrm>
          <a:prstGeom prst="rect">
            <a:avLst/>
          </a:prstGeom>
        </p:spPr>
      </p:pic>
    </p:spTree>
    <p:extLst>
      <p:ext uri="{BB962C8B-B14F-4D97-AF65-F5344CB8AC3E}">
        <p14:creationId xmlns:p14="http://schemas.microsoft.com/office/powerpoint/2010/main" val="170135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normAutofit/>
          </a:bodyPr>
          <a:lstStyle/>
          <a:p>
            <a:endParaRPr lang="en-AU" dirty="0"/>
          </a:p>
          <a:p>
            <a:r>
              <a:rPr lang="en-AU" dirty="0"/>
              <a:t>What is Information Systems research about? </a:t>
            </a:r>
          </a:p>
          <a:p>
            <a:endParaRPr lang="en-AU" dirty="0"/>
          </a:p>
          <a:p>
            <a:r>
              <a:rPr lang="en-AU" dirty="0"/>
              <a:t>Give some examples of IS research that you know of.</a:t>
            </a:r>
          </a:p>
        </p:txBody>
      </p:sp>
      <p:sp>
        <p:nvSpPr>
          <p:cNvPr id="2" name="Title 1"/>
          <p:cNvSpPr>
            <a:spLocks noGrp="1"/>
          </p:cNvSpPr>
          <p:nvPr>
            <p:ph type="title"/>
          </p:nvPr>
        </p:nvSpPr>
        <p:spPr/>
        <p:txBody>
          <a:bodyPr/>
          <a:lstStyle/>
          <a:p>
            <a:r>
              <a:rPr lang="en-AU" dirty="0"/>
              <a:t>What are we researching in IS?</a:t>
            </a:r>
          </a:p>
        </p:txBody>
      </p:sp>
      <p:sp>
        <p:nvSpPr>
          <p:cNvPr id="4" name="Content Placeholder 3">
            <a:extLst>
              <a:ext uri="{FF2B5EF4-FFF2-40B4-BE49-F238E27FC236}">
                <a16:creationId xmlns:a16="http://schemas.microsoft.com/office/drawing/2014/main" id="{3B28D845-BDFC-48FF-9574-D463D9394147}"/>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17831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AU" dirty="0"/>
              <a:t>What is Information Systems research about? </a:t>
            </a:r>
          </a:p>
        </p:txBody>
      </p:sp>
      <p:sp>
        <p:nvSpPr>
          <p:cNvPr id="2" name="Title 1"/>
          <p:cNvSpPr>
            <a:spLocks noGrp="1"/>
          </p:cNvSpPr>
          <p:nvPr>
            <p:ph type="title"/>
          </p:nvPr>
        </p:nvSpPr>
        <p:spPr/>
        <p:txBody>
          <a:bodyPr/>
          <a:lstStyle/>
          <a:p>
            <a:r>
              <a:rPr lang="en-AU" dirty="0"/>
              <a:t>What are we researching in IS?</a:t>
            </a:r>
          </a:p>
        </p:txBody>
      </p:sp>
      <p:sp>
        <p:nvSpPr>
          <p:cNvPr id="9" name="Content Placeholder 8">
            <a:extLst>
              <a:ext uri="{FF2B5EF4-FFF2-40B4-BE49-F238E27FC236}">
                <a16:creationId xmlns:a16="http://schemas.microsoft.com/office/drawing/2014/main" id="{7D1ECD6B-51D2-4424-98E9-4AC25D0F7439}"/>
              </a:ext>
            </a:extLst>
          </p:cNvPr>
          <p:cNvSpPr>
            <a:spLocks noGrp="1"/>
          </p:cNvSpPr>
          <p:nvPr>
            <p:ph sz="quarter" idx="12"/>
          </p:nvPr>
        </p:nvSpPr>
        <p:spPr/>
        <p:txBody>
          <a:bodyPr/>
          <a:lstStyle/>
          <a:p>
            <a:endParaRPr lang="de-DE"/>
          </a:p>
        </p:txBody>
      </p:sp>
      <p:sp>
        <p:nvSpPr>
          <p:cNvPr id="4" name="AutoShape 8"/>
          <p:cNvSpPr>
            <a:spLocks/>
          </p:cNvSpPr>
          <p:nvPr/>
        </p:nvSpPr>
        <p:spPr bwMode="auto">
          <a:xfrm rot="-2700000">
            <a:off x="6449468" y="4497387"/>
            <a:ext cx="1633537" cy="552451"/>
          </a:xfrm>
          <a:prstGeom prst="rightArrow">
            <a:avLst>
              <a:gd name="adj1" fmla="val 48389"/>
              <a:gd name="adj2" fmla="val 69487"/>
            </a:avLst>
          </a:prstGeom>
          <a:gradFill rotWithShape="0">
            <a:gsLst>
              <a:gs pos="0">
                <a:srgbClr val="1B4B65"/>
              </a:gs>
              <a:gs pos="100000">
                <a:srgbClr val="F6FCCC"/>
              </a:gs>
            </a:gsLst>
            <a:lin ang="18900000" scaled="1"/>
          </a:gradFill>
          <a:ln w="9525">
            <a:noFill/>
            <a:miter lim="800000"/>
            <a:headEnd/>
            <a:tailEnd/>
          </a:ln>
        </p:spPr>
        <p:txBody>
          <a:bodyPr lIns="0" tIns="0" rIns="0" bIns="0" anchor="ctr"/>
          <a:lstStyle/>
          <a:p>
            <a:pPr algn="ctr" defTabSz="642923">
              <a:defRPr/>
            </a:pPr>
            <a:r>
              <a:rPr lang="en-US" sz="1300" dirty="0">
                <a:solidFill>
                  <a:srgbClr val="FFFFFF"/>
                </a:solidFill>
                <a:effectLst>
                  <a:outerShdw blurRad="38100" dist="38100" dir="2700000" algn="tl">
                    <a:srgbClr val="000000"/>
                  </a:outerShdw>
                </a:effectLst>
                <a:latin typeface="Arial" panose="020B0604020202020204" pitchFamily="34" charset="0"/>
                <a:sym typeface="Gill Sans" charset="0"/>
              </a:rPr>
              <a:t>enables</a:t>
            </a:r>
          </a:p>
        </p:txBody>
      </p:sp>
      <p:sp>
        <p:nvSpPr>
          <p:cNvPr id="5" name="AutoShape 9"/>
          <p:cNvSpPr>
            <a:spLocks/>
          </p:cNvSpPr>
          <p:nvPr/>
        </p:nvSpPr>
        <p:spPr bwMode="auto">
          <a:xfrm rot="2700000">
            <a:off x="3534022" y="4336257"/>
            <a:ext cx="1631951" cy="554039"/>
          </a:xfrm>
          <a:prstGeom prst="rightArrow">
            <a:avLst>
              <a:gd name="adj1" fmla="val 48389"/>
              <a:gd name="adj2" fmla="val 69221"/>
            </a:avLst>
          </a:prstGeom>
          <a:gradFill rotWithShape="0">
            <a:gsLst>
              <a:gs pos="0">
                <a:srgbClr val="FAAF19"/>
              </a:gs>
              <a:gs pos="100000">
                <a:srgbClr val="1E526F"/>
              </a:gs>
            </a:gsLst>
            <a:lin ang="2700000" scaled="1"/>
          </a:gradFill>
          <a:ln w="9525">
            <a:noFill/>
            <a:miter lim="800000"/>
            <a:headEnd/>
            <a:tailEnd/>
          </a:ln>
        </p:spPr>
        <p:txBody>
          <a:bodyPr lIns="0" tIns="0" rIns="0" bIns="0" anchor="ctr"/>
          <a:lstStyle/>
          <a:p>
            <a:pPr algn="ctr" defTabSz="642923">
              <a:defRPr/>
            </a:pPr>
            <a:r>
              <a:rPr lang="en-US" sz="1300" dirty="0">
                <a:solidFill>
                  <a:srgbClr val="FFFFFF"/>
                </a:solidFill>
                <a:effectLst>
                  <a:outerShdw blurRad="38100" dist="38100" dir="2700000" algn="tl">
                    <a:srgbClr val="000000"/>
                  </a:outerShdw>
                </a:effectLst>
                <a:latin typeface="Arial" panose="020B0604020202020204" pitchFamily="34" charset="0"/>
                <a:sym typeface="Gill Sans" charset="0"/>
              </a:rPr>
              <a:t>supports</a:t>
            </a:r>
          </a:p>
        </p:txBody>
      </p:sp>
      <p:sp>
        <p:nvSpPr>
          <p:cNvPr id="6" name="Rectangle 10"/>
          <p:cNvSpPr>
            <a:spLocks/>
          </p:cNvSpPr>
          <p:nvPr/>
        </p:nvSpPr>
        <p:spPr bwMode="auto">
          <a:xfrm>
            <a:off x="4904829" y="5181600"/>
            <a:ext cx="1911351" cy="893763"/>
          </a:xfrm>
          <a:prstGeom prst="rect">
            <a:avLst/>
          </a:prstGeom>
          <a:solidFill>
            <a:srgbClr val="1E526F"/>
          </a:solidFill>
          <a:ln w="9525">
            <a:noFill/>
            <a:miter lim="800000"/>
            <a:headEnd/>
            <a:tailEnd/>
          </a:ln>
          <a:effectLst>
            <a:outerShdw dist="76199" dir="2700000" algn="ctr" rotWithShape="0">
              <a:schemeClr val="bg2">
                <a:alpha val="75000"/>
              </a:schemeClr>
            </a:outerShdw>
          </a:effectLst>
        </p:spPr>
        <p:txBody>
          <a:bodyPr lIns="0" tIns="0" rIns="0" bIns="0" anchor="ctr"/>
          <a:lstStyle/>
          <a:p>
            <a:pPr algn="ctr" defTabSz="642923">
              <a:defRPr/>
            </a:pPr>
            <a:r>
              <a:rPr lang="en-US" sz="2000" dirty="0">
                <a:solidFill>
                  <a:srgbClr val="FFFFFF"/>
                </a:solidFill>
                <a:effectLst>
                  <a:outerShdw blurRad="38100" dist="38100" dir="2700000" algn="tl">
                    <a:srgbClr val="000000"/>
                  </a:outerShdw>
                </a:effectLst>
                <a:latin typeface="Arial" panose="020B0604020202020204" pitchFamily="34" charset="0"/>
                <a:sym typeface="Gill Sans" charset="0"/>
              </a:rPr>
              <a:t>Change</a:t>
            </a:r>
          </a:p>
        </p:txBody>
      </p:sp>
      <p:sp>
        <p:nvSpPr>
          <p:cNvPr id="7" name="Rectangle 11"/>
          <p:cNvSpPr>
            <a:spLocks/>
          </p:cNvSpPr>
          <p:nvPr/>
        </p:nvSpPr>
        <p:spPr bwMode="auto">
          <a:xfrm>
            <a:off x="2817266" y="3308351"/>
            <a:ext cx="1911351" cy="892175"/>
          </a:xfrm>
          <a:prstGeom prst="rect">
            <a:avLst/>
          </a:prstGeom>
          <a:solidFill>
            <a:schemeClr val="accent1"/>
          </a:solidFill>
          <a:ln w="9525">
            <a:noFill/>
            <a:miter lim="800000"/>
            <a:headEnd/>
            <a:tailEnd/>
          </a:ln>
          <a:effectLst>
            <a:outerShdw dist="76199" dir="2700000" algn="ctr" rotWithShape="0">
              <a:schemeClr val="bg2">
                <a:alpha val="75000"/>
              </a:schemeClr>
            </a:outerShdw>
          </a:effectLst>
        </p:spPr>
        <p:txBody>
          <a:bodyPr lIns="0" tIns="0" rIns="0" bIns="0" anchor="ctr"/>
          <a:lstStyle/>
          <a:p>
            <a:pPr algn="ctr" defTabSz="642923">
              <a:defRPr/>
            </a:pPr>
            <a:r>
              <a:rPr lang="en-US" sz="2000" dirty="0">
                <a:solidFill>
                  <a:srgbClr val="FFFFFF"/>
                </a:solidFill>
                <a:effectLst>
                  <a:outerShdw blurRad="38100" dist="38100" dir="2700000" algn="tl">
                    <a:srgbClr val="000000"/>
                  </a:outerShdw>
                </a:effectLst>
                <a:latin typeface="Arial" panose="020B0604020202020204" pitchFamily="34" charset="0"/>
                <a:sym typeface="Gill Sans" charset="0"/>
              </a:rPr>
              <a:t>Information Technology</a:t>
            </a:r>
          </a:p>
        </p:txBody>
      </p:sp>
      <p:sp>
        <p:nvSpPr>
          <p:cNvPr id="8" name="AutoShape 12"/>
          <p:cNvSpPr>
            <a:spLocks/>
          </p:cNvSpPr>
          <p:nvPr/>
        </p:nvSpPr>
        <p:spPr bwMode="auto">
          <a:xfrm>
            <a:off x="4728616" y="3476626"/>
            <a:ext cx="2062163" cy="554037"/>
          </a:xfrm>
          <a:prstGeom prst="rightArrow">
            <a:avLst>
              <a:gd name="adj1" fmla="val 48389"/>
              <a:gd name="adj2" fmla="val 69289"/>
            </a:avLst>
          </a:prstGeom>
          <a:gradFill rotWithShape="0">
            <a:gsLst>
              <a:gs pos="0">
                <a:srgbClr val="FAAF19"/>
              </a:gs>
              <a:gs pos="100000">
                <a:srgbClr val="F6FCCC"/>
              </a:gs>
            </a:gsLst>
            <a:lin ang="0" scaled="1"/>
          </a:gradFill>
          <a:ln w="9525">
            <a:noFill/>
            <a:miter lim="800000"/>
            <a:headEnd/>
            <a:tailEnd/>
          </a:ln>
          <a:effectLst>
            <a:outerShdw dist="76199" dir="2700000" algn="ctr" rotWithShape="0">
              <a:schemeClr val="bg2">
                <a:alpha val="75000"/>
              </a:schemeClr>
            </a:outerShdw>
          </a:effectLst>
        </p:spPr>
        <p:txBody>
          <a:bodyPr/>
          <a:lstStyle/>
          <a:p>
            <a:pPr>
              <a:defRPr/>
            </a:pPr>
            <a:endParaRPr lang="en-US"/>
          </a:p>
        </p:txBody>
      </p:sp>
      <p:sp>
        <p:nvSpPr>
          <p:cNvPr id="10" name="Rectangle 14"/>
          <p:cNvSpPr>
            <a:spLocks/>
          </p:cNvSpPr>
          <p:nvPr/>
        </p:nvSpPr>
        <p:spPr bwMode="auto">
          <a:xfrm>
            <a:off x="6790778" y="3308351"/>
            <a:ext cx="1911351" cy="892175"/>
          </a:xfrm>
          <a:prstGeom prst="rect">
            <a:avLst/>
          </a:prstGeom>
          <a:solidFill>
            <a:srgbClr val="F6FCCC"/>
          </a:solidFill>
          <a:ln w="9525">
            <a:noFill/>
            <a:miter lim="800000"/>
            <a:headEnd/>
            <a:tailEnd/>
          </a:ln>
          <a:effectLst>
            <a:outerShdw dist="76199" dir="2700000" algn="ctr" rotWithShape="0">
              <a:schemeClr val="bg2">
                <a:alpha val="75000"/>
              </a:schemeClr>
            </a:outerShdw>
          </a:effectLst>
        </p:spPr>
        <p:txBody>
          <a:bodyPr lIns="0" tIns="0" rIns="0" bIns="0" anchor="ctr"/>
          <a:lstStyle/>
          <a:p>
            <a:pPr algn="ctr" defTabSz="642923">
              <a:defRPr/>
            </a:pPr>
            <a:r>
              <a:rPr lang="en-US" sz="2000" dirty="0">
                <a:solidFill>
                  <a:srgbClr val="000000"/>
                </a:solidFill>
                <a:effectLst>
                  <a:outerShdw blurRad="38100" dist="38100" dir="2700000" algn="tl">
                    <a:srgbClr val="FFFFFF"/>
                  </a:outerShdw>
                </a:effectLst>
                <a:latin typeface="Arial" panose="020B0604020202020204" pitchFamily="34" charset="0"/>
                <a:sym typeface="Gill Sans" charset="0"/>
              </a:rPr>
              <a:t>Value</a:t>
            </a:r>
          </a:p>
        </p:txBody>
      </p:sp>
    </p:spTree>
    <p:extLst>
      <p:ext uri="{BB962C8B-B14F-4D97-AF65-F5344CB8AC3E}">
        <p14:creationId xmlns:p14="http://schemas.microsoft.com/office/powerpoint/2010/main" val="2350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CFE7C-530F-49A7-A1A5-D4AE2619EDDF}"/>
              </a:ext>
            </a:extLst>
          </p:cNvPr>
          <p:cNvSpPr>
            <a:spLocks noGrp="1"/>
          </p:cNvSpPr>
          <p:nvPr>
            <p:ph sz="quarter" idx="11"/>
          </p:nvPr>
        </p:nvSpPr>
        <p:spPr/>
        <p:txBody>
          <a:bodyPr/>
          <a:lstStyle/>
          <a:p>
            <a:r>
              <a:rPr lang="en-US" dirty="0"/>
              <a:t>The information systems research discipline is concerned with examining the </a:t>
            </a:r>
            <a:r>
              <a:rPr lang="en-US" b="1" dirty="0"/>
              <a:t>development, use, and impact </a:t>
            </a:r>
            <a:r>
              <a:rPr lang="en-US" dirty="0"/>
              <a:t>of </a:t>
            </a:r>
            <a:r>
              <a:rPr lang="en-US" u="sng" dirty="0"/>
              <a:t>digital </a:t>
            </a:r>
            <a:r>
              <a:rPr lang="en-US" u="sng" dirty="0" err="1"/>
              <a:t>infor</a:t>
            </a:r>
            <a:r>
              <a:rPr lang="de-DE" u="sng" dirty="0" err="1"/>
              <a:t>mation</a:t>
            </a:r>
            <a:r>
              <a:rPr lang="de-DE" u="sng" dirty="0"/>
              <a:t> and </a:t>
            </a:r>
            <a:r>
              <a:rPr lang="de-DE" u="sng" dirty="0" err="1"/>
              <a:t>communication</a:t>
            </a:r>
            <a:r>
              <a:rPr lang="de-DE" u="sng" dirty="0"/>
              <a:t> </a:t>
            </a:r>
            <a:r>
              <a:rPr lang="de-DE" u="sng" dirty="0" err="1"/>
              <a:t>technology</a:t>
            </a:r>
            <a:r>
              <a:rPr lang="de-DE" dirty="0"/>
              <a:t>.</a:t>
            </a:r>
          </a:p>
        </p:txBody>
      </p:sp>
      <p:sp>
        <p:nvSpPr>
          <p:cNvPr id="2" name="Title 1">
            <a:extLst>
              <a:ext uri="{FF2B5EF4-FFF2-40B4-BE49-F238E27FC236}">
                <a16:creationId xmlns:a16="http://schemas.microsoft.com/office/drawing/2014/main" id="{5D3AC67F-11D4-40E6-A3F7-A1C4E552635A}"/>
              </a:ext>
            </a:extLst>
          </p:cNvPr>
          <p:cNvSpPr>
            <a:spLocks noGrp="1"/>
          </p:cNvSpPr>
          <p:nvPr>
            <p:ph type="title"/>
          </p:nvPr>
        </p:nvSpPr>
        <p:spPr/>
        <p:txBody>
          <a:bodyPr/>
          <a:lstStyle/>
          <a:p>
            <a:r>
              <a:rPr lang="de-DE" dirty="0"/>
              <a:t>Definition of IS </a:t>
            </a:r>
            <a:r>
              <a:rPr lang="de-DE" dirty="0" err="1"/>
              <a:t>research</a:t>
            </a:r>
            <a:endParaRPr lang="de-DE" dirty="0"/>
          </a:p>
        </p:txBody>
      </p:sp>
      <p:sp>
        <p:nvSpPr>
          <p:cNvPr id="4" name="Slide Number Placeholder 3">
            <a:extLst>
              <a:ext uri="{FF2B5EF4-FFF2-40B4-BE49-F238E27FC236}">
                <a16:creationId xmlns:a16="http://schemas.microsoft.com/office/drawing/2014/main" id="{D3AB5412-58DF-4790-ABAE-4E30CF1E33E7}"/>
              </a:ext>
            </a:extLst>
          </p:cNvPr>
          <p:cNvSpPr>
            <a:spLocks noGrp="1"/>
          </p:cNvSpPr>
          <p:nvPr>
            <p:ph type="sldNum" sz="quarter" idx="4"/>
          </p:nvPr>
        </p:nvSpPr>
        <p:spPr/>
        <p:txBody>
          <a:bodyPr/>
          <a:lstStyle/>
          <a:p>
            <a:fld id="{3E01A2B2-10AD-754B-9B4C-E5B6FED423D0}" type="slidenum">
              <a:rPr lang="de-DE" smtClean="0"/>
              <a:pPr/>
              <a:t>17</a:t>
            </a:fld>
            <a:endParaRPr lang="de-DE" dirty="0"/>
          </a:p>
        </p:txBody>
      </p:sp>
      <p:sp>
        <p:nvSpPr>
          <p:cNvPr id="5" name="Content Placeholder 4">
            <a:extLst>
              <a:ext uri="{FF2B5EF4-FFF2-40B4-BE49-F238E27FC236}">
                <a16:creationId xmlns:a16="http://schemas.microsoft.com/office/drawing/2014/main" id="{CD9551A2-FE42-47DD-92A1-FC61EDCE8276}"/>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7970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B4D6-67DA-48EC-AA2B-F2F5D102548E}"/>
              </a:ext>
            </a:extLst>
          </p:cNvPr>
          <p:cNvSpPr>
            <a:spLocks noGrp="1"/>
          </p:cNvSpPr>
          <p:nvPr>
            <p:ph sz="quarter" idx="11"/>
          </p:nvPr>
        </p:nvSpPr>
        <p:spPr/>
        <p:txBody>
          <a:bodyPr>
            <a:normAutofit/>
          </a:bodyPr>
          <a:lstStyle/>
          <a:p>
            <a:r>
              <a:rPr lang="de-DE" dirty="0"/>
              <a:t>A </a:t>
            </a:r>
            <a:r>
              <a:rPr lang="de-DE" dirty="0" err="1"/>
              <a:t>focus</a:t>
            </a:r>
            <a:r>
              <a:rPr lang="de-DE" dirty="0"/>
              <a:t> on </a:t>
            </a:r>
            <a:r>
              <a:rPr lang="en-US" dirty="0"/>
              <a:t>digital technologies, that is, technologies that rely on </a:t>
            </a:r>
            <a:r>
              <a:rPr lang="en-US" b="1" dirty="0" err="1"/>
              <a:t>digitisation</a:t>
            </a:r>
            <a:r>
              <a:rPr lang="en-US" dirty="0"/>
              <a:t>, the encoding of analogue information into digital format (essentially, bits and bytes that contain 0s</a:t>
            </a:r>
            <a:r>
              <a:rPr lang="de-DE" dirty="0"/>
              <a:t> and 1s).</a:t>
            </a:r>
          </a:p>
          <a:p>
            <a:endParaRPr lang="de-DE" dirty="0"/>
          </a:p>
          <a:p>
            <a:r>
              <a:rPr lang="de-DE" dirty="0">
                <a:solidFill>
                  <a:schemeClr val="accent2"/>
                </a:solidFill>
              </a:rPr>
              <a:t>This </a:t>
            </a:r>
            <a:r>
              <a:rPr lang="de-DE" dirty="0" err="1">
                <a:solidFill>
                  <a:schemeClr val="accent2"/>
                </a:solidFill>
              </a:rPr>
              <a:t>makes</a:t>
            </a:r>
            <a:r>
              <a:rPr lang="de-DE" dirty="0">
                <a:solidFill>
                  <a:schemeClr val="accent2"/>
                </a:solidFill>
              </a:rPr>
              <a:t> IS </a:t>
            </a:r>
            <a:r>
              <a:rPr lang="de-DE" dirty="0" err="1">
                <a:solidFill>
                  <a:schemeClr val="accent2"/>
                </a:solidFill>
              </a:rPr>
              <a:t>research</a:t>
            </a:r>
            <a:r>
              <a:rPr lang="de-DE" dirty="0">
                <a:solidFill>
                  <a:schemeClr val="accent2"/>
                </a:solidFill>
              </a:rPr>
              <a:t> </a:t>
            </a:r>
            <a:r>
              <a:rPr lang="de-DE" dirty="0" err="1">
                <a:solidFill>
                  <a:schemeClr val="accent2"/>
                </a:solidFill>
              </a:rPr>
              <a:t>dynamic</a:t>
            </a:r>
            <a:r>
              <a:rPr lang="de-DE" dirty="0">
                <a:solidFill>
                  <a:schemeClr val="accent2"/>
                </a:solidFill>
              </a:rPr>
              <a:t> and fast-</a:t>
            </a:r>
            <a:r>
              <a:rPr lang="de-DE" dirty="0" err="1">
                <a:solidFill>
                  <a:schemeClr val="accent2"/>
                </a:solidFill>
              </a:rPr>
              <a:t>moving</a:t>
            </a:r>
            <a:r>
              <a:rPr lang="de-DE" dirty="0">
                <a:solidFill>
                  <a:schemeClr val="accent2"/>
                </a:solidFill>
              </a:rPr>
              <a:t>: </a:t>
            </a:r>
            <a:r>
              <a:rPr lang="de-DE" dirty="0" err="1">
                <a:solidFill>
                  <a:schemeClr val="accent2"/>
                </a:solidFill>
              </a:rPr>
              <a:t>these</a:t>
            </a:r>
            <a:r>
              <a:rPr lang="de-DE" dirty="0">
                <a:solidFill>
                  <a:schemeClr val="accent2"/>
                </a:solidFill>
              </a:rPr>
              <a:t> </a:t>
            </a:r>
            <a:r>
              <a:rPr lang="de-DE" dirty="0" err="1">
                <a:solidFill>
                  <a:schemeClr val="accent2"/>
                </a:solidFill>
              </a:rPr>
              <a:t>artefacts</a:t>
            </a:r>
            <a:r>
              <a:rPr lang="de-DE" dirty="0">
                <a:solidFill>
                  <a:schemeClr val="accent2"/>
                </a:solidFill>
              </a:rPr>
              <a:t> </a:t>
            </a:r>
            <a:r>
              <a:rPr lang="de-DE" dirty="0" err="1">
                <a:solidFill>
                  <a:schemeClr val="accent2"/>
                </a:solidFill>
              </a:rPr>
              <a:t>change</a:t>
            </a:r>
            <a:r>
              <a:rPr lang="de-DE" dirty="0">
                <a:solidFill>
                  <a:schemeClr val="accent2"/>
                </a:solidFill>
              </a:rPr>
              <a:t> all </a:t>
            </a:r>
            <a:r>
              <a:rPr lang="de-DE" dirty="0" err="1">
                <a:solidFill>
                  <a:schemeClr val="accent2"/>
                </a:solidFill>
              </a:rPr>
              <a:t>the</a:t>
            </a:r>
            <a:r>
              <a:rPr lang="de-DE" dirty="0">
                <a:solidFill>
                  <a:schemeClr val="accent2"/>
                </a:solidFill>
              </a:rPr>
              <a:t> time!</a:t>
            </a:r>
          </a:p>
        </p:txBody>
      </p:sp>
      <p:sp>
        <p:nvSpPr>
          <p:cNvPr id="2" name="Title 1">
            <a:extLst>
              <a:ext uri="{FF2B5EF4-FFF2-40B4-BE49-F238E27FC236}">
                <a16:creationId xmlns:a16="http://schemas.microsoft.com/office/drawing/2014/main" id="{E7057B5F-8A5D-4697-9C83-B468B65BF27B}"/>
              </a:ext>
            </a:extLst>
          </p:cNvPr>
          <p:cNvSpPr>
            <a:spLocks noGrp="1"/>
          </p:cNvSpPr>
          <p:nvPr>
            <p:ph type="title"/>
          </p:nvPr>
        </p:nvSpPr>
        <p:spPr/>
        <p:txBody>
          <a:bodyPr/>
          <a:lstStyle/>
          <a:p>
            <a:r>
              <a:rPr lang="de-DE" dirty="0" err="1"/>
              <a:t>Two</a:t>
            </a:r>
            <a:r>
              <a:rPr lang="de-DE" dirty="0"/>
              <a:t> </a:t>
            </a:r>
            <a:r>
              <a:rPr lang="de-DE" dirty="0" err="1"/>
              <a:t>key</a:t>
            </a:r>
            <a:r>
              <a:rPr lang="de-DE" dirty="0"/>
              <a:t> </a:t>
            </a:r>
            <a:r>
              <a:rPr lang="de-DE" dirty="0" err="1"/>
              <a:t>aspects</a:t>
            </a:r>
            <a:r>
              <a:rPr lang="de-DE" dirty="0"/>
              <a:t> of </a:t>
            </a:r>
            <a:r>
              <a:rPr lang="de-DE" dirty="0" err="1"/>
              <a:t>that</a:t>
            </a:r>
            <a:r>
              <a:rPr lang="de-DE" dirty="0"/>
              <a:t> </a:t>
            </a:r>
            <a:r>
              <a:rPr lang="de-DE" dirty="0" err="1"/>
              <a:t>definition</a:t>
            </a:r>
            <a:r>
              <a:rPr lang="de-DE" dirty="0"/>
              <a:t> (1)</a:t>
            </a:r>
          </a:p>
        </p:txBody>
      </p:sp>
      <p:sp>
        <p:nvSpPr>
          <p:cNvPr id="4" name="Slide Number Placeholder 3">
            <a:extLst>
              <a:ext uri="{FF2B5EF4-FFF2-40B4-BE49-F238E27FC236}">
                <a16:creationId xmlns:a16="http://schemas.microsoft.com/office/drawing/2014/main" id="{D9EFB501-D024-4686-925B-E5EA4A55FF48}"/>
              </a:ext>
            </a:extLst>
          </p:cNvPr>
          <p:cNvSpPr>
            <a:spLocks noGrp="1"/>
          </p:cNvSpPr>
          <p:nvPr>
            <p:ph type="sldNum" sz="quarter" idx="4"/>
          </p:nvPr>
        </p:nvSpPr>
        <p:spPr/>
        <p:txBody>
          <a:bodyPr/>
          <a:lstStyle/>
          <a:p>
            <a:fld id="{3E01A2B2-10AD-754B-9B4C-E5B6FED423D0}" type="slidenum">
              <a:rPr lang="de-DE" smtClean="0"/>
              <a:pPr/>
              <a:t>18</a:t>
            </a:fld>
            <a:endParaRPr lang="de-DE" dirty="0"/>
          </a:p>
        </p:txBody>
      </p:sp>
      <p:sp>
        <p:nvSpPr>
          <p:cNvPr id="5" name="Content Placeholder 4">
            <a:extLst>
              <a:ext uri="{FF2B5EF4-FFF2-40B4-BE49-F238E27FC236}">
                <a16:creationId xmlns:a16="http://schemas.microsoft.com/office/drawing/2014/main" id="{0F7B3CE0-83B6-465E-B6EA-FA19A046B7E9}"/>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348380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B4D6-67DA-48EC-AA2B-F2F5D102548E}"/>
              </a:ext>
            </a:extLst>
          </p:cNvPr>
          <p:cNvSpPr>
            <a:spLocks noGrp="1"/>
          </p:cNvSpPr>
          <p:nvPr>
            <p:ph sz="quarter" idx="11"/>
          </p:nvPr>
        </p:nvSpPr>
        <p:spPr/>
        <p:txBody>
          <a:bodyPr>
            <a:normAutofit/>
          </a:bodyPr>
          <a:lstStyle/>
          <a:p>
            <a:r>
              <a:rPr lang="de-DE" dirty="0"/>
              <a:t>The </a:t>
            </a:r>
            <a:r>
              <a:rPr lang="de-DE" dirty="0" err="1"/>
              <a:t>study</a:t>
            </a:r>
            <a:r>
              <a:rPr lang="de-DE" dirty="0"/>
              <a:t> of </a:t>
            </a:r>
            <a:r>
              <a:rPr lang="de-DE" b="1" dirty="0" err="1"/>
              <a:t>development</a:t>
            </a:r>
            <a:r>
              <a:rPr lang="de-DE" b="1" dirty="0"/>
              <a:t>, </a:t>
            </a:r>
            <a:r>
              <a:rPr lang="de-DE" b="1" dirty="0" err="1"/>
              <a:t>use</a:t>
            </a:r>
            <a:r>
              <a:rPr lang="de-DE" b="1" dirty="0"/>
              <a:t>, and </a:t>
            </a:r>
            <a:r>
              <a:rPr lang="de-DE" b="1" dirty="0" err="1"/>
              <a:t>impacts</a:t>
            </a:r>
            <a:r>
              <a:rPr lang="de-DE" b="1" dirty="0"/>
              <a:t> </a:t>
            </a:r>
            <a:r>
              <a:rPr lang="de-DE" dirty="0" err="1"/>
              <a:t>is</a:t>
            </a:r>
            <a:r>
              <a:rPr lang="de-DE" dirty="0"/>
              <a:t> </a:t>
            </a:r>
            <a:r>
              <a:rPr lang="de-DE" dirty="0" err="1"/>
              <a:t>very</a:t>
            </a:r>
            <a:r>
              <a:rPr lang="de-DE" dirty="0"/>
              <a:t> </a:t>
            </a:r>
            <a:r>
              <a:rPr lang="de-DE" dirty="0" err="1"/>
              <a:t>broad</a:t>
            </a:r>
            <a:r>
              <a:rPr lang="de-DE" dirty="0"/>
              <a:t> and </a:t>
            </a:r>
            <a:r>
              <a:rPr lang="de-DE" dirty="0" err="1"/>
              <a:t>heterogenous</a:t>
            </a:r>
            <a:r>
              <a:rPr lang="de-DE" dirty="0"/>
              <a:t>:</a:t>
            </a:r>
          </a:p>
          <a:p>
            <a:pPr marL="457189" indent="-457189">
              <a:buFont typeface="Arial" panose="020B0604020202020204" pitchFamily="34" charset="0"/>
              <a:buChar char="•"/>
            </a:pPr>
            <a:r>
              <a:rPr lang="de-DE" sz="2400" dirty="0" err="1"/>
              <a:t>What</a:t>
            </a:r>
            <a:r>
              <a:rPr lang="de-DE" sz="2400" dirty="0"/>
              <a:t> </a:t>
            </a:r>
            <a:r>
              <a:rPr lang="de-DE" sz="2400" dirty="0" err="1"/>
              <a:t>is</a:t>
            </a:r>
            <a:r>
              <a:rPr lang="de-DE" sz="2400" dirty="0"/>
              <a:t> </a:t>
            </a:r>
            <a:r>
              <a:rPr lang="de-DE" sz="2400" dirty="0" err="1"/>
              <a:t>development</a:t>
            </a:r>
            <a:endParaRPr lang="de-DE" sz="2400" dirty="0"/>
          </a:p>
          <a:p>
            <a:pPr marL="457189" indent="-457189">
              <a:buFont typeface="Arial" panose="020B0604020202020204" pitchFamily="34" charset="0"/>
              <a:buChar char="•"/>
            </a:pPr>
            <a:r>
              <a:rPr lang="de-DE" sz="2400" dirty="0" err="1"/>
              <a:t>What</a:t>
            </a:r>
            <a:r>
              <a:rPr lang="de-DE" sz="2400" dirty="0"/>
              <a:t> do </a:t>
            </a:r>
            <a:r>
              <a:rPr lang="de-DE" sz="2400" dirty="0" err="1"/>
              <a:t>we</a:t>
            </a:r>
            <a:r>
              <a:rPr lang="de-DE" sz="2400" dirty="0"/>
              <a:t> </a:t>
            </a:r>
            <a:r>
              <a:rPr lang="de-DE" sz="2400" dirty="0" err="1"/>
              <a:t>mean</a:t>
            </a:r>
            <a:r>
              <a:rPr lang="de-DE" sz="2400" dirty="0"/>
              <a:t> </a:t>
            </a:r>
            <a:r>
              <a:rPr lang="de-DE" sz="2400" dirty="0" err="1"/>
              <a:t>by</a:t>
            </a:r>
            <a:r>
              <a:rPr lang="de-DE" sz="2400" dirty="0"/>
              <a:t> </a:t>
            </a:r>
            <a:r>
              <a:rPr lang="de-DE" sz="2400" dirty="0" err="1"/>
              <a:t>use</a:t>
            </a:r>
            <a:r>
              <a:rPr lang="de-DE" sz="2400" dirty="0"/>
              <a:t>?</a:t>
            </a:r>
          </a:p>
          <a:p>
            <a:pPr marL="457189" indent="-457189">
              <a:buFont typeface="Arial" panose="020B0604020202020204" pitchFamily="34" charset="0"/>
              <a:buChar char="•"/>
            </a:pPr>
            <a:r>
              <a:rPr lang="de-DE" sz="2400" dirty="0" err="1"/>
              <a:t>What</a:t>
            </a:r>
            <a:r>
              <a:rPr lang="de-DE" sz="2400" dirty="0"/>
              <a:t> </a:t>
            </a:r>
            <a:r>
              <a:rPr lang="de-DE" sz="2400" dirty="0" err="1"/>
              <a:t>could</a:t>
            </a:r>
            <a:r>
              <a:rPr lang="de-DE" sz="2400" dirty="0"/>
              <a:t> </a:t>
            </a:r>
            <a:r>
              <a:rPr lang="de-DE" sz="2400" dirty="0" err="1"/>
              <a:t>be</a:t>
            </a:r>
            <a:r>
              <a:rPr lang="de-DE" sz="2400" dirty="0"/>
              <a:t> </a:t>
            </a:r>
            <a:r>
              <a:rPr lang="de-DE" sz="2400" dirty="0" err="1"/>
              <a:t>impacts</a:t>
            </a:r>
            <a:r>
              <a:rPr lang="de-DE" sz="2400" dirty="0"/>
              <a:t>?</a:t>
            </a:r>
          </a:p>
          <a:p>
            <a:pPr marL="457189" indent="-457189">
              <a:buFont typeface="Arial" panose="020B0604020202020204" pitchFamily="34" charset="0"/>
              <a:buChar char="•"/>
            </a:pPr>
            <a:endParaRPr lang="de-DE" sz="2400" dirty="0"/>
          </a:p>
          <a:p>
            <a:r>
              <a:rPr lang="de-DE" sz="2400" dirty="0">
                <a:solidFill>
                  <a:schemeClr val="accent2"/>
                </a:solidFill>
              </a:rPr>
              <a:t>This </a:t>
            </a:r>
            <a:r>
              <a:rPr lang="de-DE" sz="2400" dirty="0" err="1">
                <a:solidFill>
                  <a:schemeClr val="accent2"/>
                </a:solidFill>
              </a:rPr>
              <a:t>makes</a:t>
            </a:r>
            <a:r>
              <a:rPr lang="de-DE" sz="2400" dirty="0">
                <a:solidFill>
                  <a:schemeClr val="accent2"/>
                </a:solidFill>
              </a:rPr>
              <a:t> IS </a:t>
            </a:r>
            <a:r>
              <a:rPr lang="de-DE" sz="2400" dirty="0" err="1">
                <a:solidFill>
                  <a:schemeClr val="accent2"/>
                </a:solidFill>
              </a:rPr>
              <a:t>research</a:t>
            </a:r>
            <a:r>
              <a:rPr lang="de-DE" sz="2400" dirty="0">
                <a:solidFill>
                  <a:schemeClr val="accent2"/>
                </a:solidFill>
              </a:rPr>
              <a:t> diverse and </a:t>
            </a:r>
            <a:r>
              <a:rPr lang="de-DE" sz="2400" dirty="0" err="1">
                <a:solidFill>
                  <a:schemeClr val="accent2"/>
                </a:solidFill>
              </a:rPr>
              <a:t>challenging</a:t>
            </a:r>
            <a:r>
              <a:rPr lang="de-DE" sz="2400" dirty="0">
                <a:solidFill>
                  <a:schemeClr val="accent2"/>
                </a:solidFill>
              </a:rPr>
              <a:t>: different </a:t>
            </a:r>
            <a:r>
              <a:rPr lang="de-DE" sz="2400" dirty="0" err="1">
                <a:solidFill>
                  <a:schemeClr val="accent2"/>
                </a:solidFill>
              </a:rPr>
              <a:t>theories</a:t>
            </a:r>
            <a:r>
              <a:rPr lang="de-DE" sz="2400" dirty="0">
                <a:solidFill>
                  <a:schemeClr val="accent2"/>
                </a:solidFill>
              </a:rPr>
              <a:t> and </a:t>
            </a:r>
            <a:r>
              <a:rPr lang="de-DE" sz="2400" dirty="0" err="1">
                <a:solidFill>
                  <a:schemeClr val="accent2"/>
                </a:solidFill>
              </a:rPr>
              <a:t>methods</a:t>
            </a:r>
            <a:r>
              <a:rPr lang="de-DE" sz="2400" dirty="0">
                <a:solidFill>
                  <a:schemeClr val="accent2"/>
                </a:solidFill>
              </a:rPr>
              <a:t> </a:t>
            </a:r>
            <a:r>
              <a:rPr lang="de-DE" sz="2400" dirty="0" err="1">
                <a:solidFill>
                  <a:schemeClr val="accent2"/>
                </a:solidFill>
              </a:rPr>
              <a:t>are</a:t>
            </a:r>
            <a:r>
              <a:rPr lang="de-DE" sz="2400" dirty="0">
                <a:solidFill>
                  <a:schemeClr val="accent2"/>
                </a:solidFill>
              </a:rPr>
              <a:t> </a:t>
            </a:r>
            <a:r>
              <a:rPr lang="de-DE" sz="2400" dirty="0" err="1">
                <a:solidFill>
                  <a:schemeClr val="accent2"/>
                </a:solidFill>
              </a:rPr>
              <a:t>needed</a:t>
            </a:r>
            <a:r>
              <a:rPr lang="de-DE" sz="2400" dirty="0">
                <a:solidFill>
                  <a:schemeClr val="accent2"/>
                </a:solidFill>
              </a:rPr>
              <a:t> </a:t>
            </a:r>
            <a:r>
              <a:rPr lang="de-DE" sz="2400" dirty="0" err="1">
                <a:solidFill>
                  <a:schemeClr val="accent2"/>
                </a:solidFill>
              </a:rPr>
              <a:t>to</a:t>
            </a:r>
            <a:r>
              <a:rPr lang="de-DE" sz="2400" dirty="0">
                <a:solidFill>
                  <a:schemeClr val="accent2"/>
                </a:solidFill>
              </a:rPr>
              <a:t> </a:t>
            </a:r>
            <a:r>
              <a:rPr lang="de-DE" sz="2400" dirty="0" err="1">
                <a:solidFill>
                  <a:schemeClr val="accent2"/>
                </a:solidFill>
              </a:rPr>
              <a:t>study</a:t>
            </a:r>
            <a:r>
              <a:rPr lang="de-DE" sz="2400" dirty="0">
                <a:solidFill>
                  <a:schemeClr val="accent2"/>
                </a:solidFill>
              </a:rPr>
              <a:t> all </a:t>
            </a:r>
            <a:r>
              <a:rPr lang="de-DE" sz="2400" dirty="0" err="1">
                <a:solidFill>
                  <a:schemeClr val="accent2"/>
                </a:solidFill>
              </a:rPr>
              <a:t>these</a:t>
            </a:r>
            <a:r>
              <a:rPr lang="de-DE" sz="2400" dirty="0">
                <a:solidFill>
                  <a:schemeClr val="accent2"/>
                </a:solidFill>
              </a:rPr>
              <a:t> </a:t>
            </a:r>
            <a:r>
              <a:rPr lang="de-DE" sz="2400" dirty="0" err="1">
                <a:solidFill>
                  <a:schemeClr val="accent2"/>
                </a:solidFill>
              </a:rPr>
              <a:t>aspects</a:t>
            </a:r>
            <a:r>
              <a:rPr lang="de-DE" sz="2400" dirty="0">
                <a:solidFill>
                  <a:schemeClr val="accent2"/>
                </a:solidFill>
              </a:rPr>
              <a:t>!</a:t>
            </a:r>
            <a:endParaRPr lang="de-DE" sz="2400" dirty="0"/>
          </a:p>
        </p:txBody>
      </p:sp>
      <p:sp>
        <p:nvSpPr>
          <p:cNvPr id="2" name="Title 1">
            <a:extLst>
              <a:ext uri="{FF2B5EF4-FFF2-40B4-BE49-F238E27FC236}">
                <a16:creationId xmlns:a16="http://schemas.microsoft.com/office/drawing/2014/main" id="{E7057B5F-8A5D-4697-9C83-B468B65BF27B}"/>
              </a:ext>
            </a:extLst>
          </p:cNvPr>
          <p:cNvSpPr>
            <a:spLocks noGrp="1"/>
          </p:cNvSpPr>
          <p:nvPr>
            <p:ph type="title"/>
          </p:nvPr>
        </p:nvSpPr>
        <p:spPr/>
        <p:txBody>
          <a:bodyPr/>
          <a:lstStyle/>
          <a:p>
            <a:r>
              <a:rPr lang="de-DE" dirty="0" err="1"/>
              <a:t>Two</a:t>
            </a:r>
            <a:r>
              <a:rPr lang="de-DE" dirty="0"/>
              <a:t> </a:t>
            </a:r>
            <a:r>
              <a:rPr lang="de-DE" dirty="0" err="1"/>
              <a:t>key</a:t>
            </a:r>
            <a:r>
              <a:rPr lang="de-DE" dirty="0"/>
              <a:t> </a:t>
            </a:r>
            <a:r>
              <a:rPr lang="de-DE" dirty="0" err="1"/>
              <a:t>aspects</a:t>
            </a:r>
            <a:r>
              <a:rPr lang="de-DE" dirty="0"/>
              <a:t> of </a:t>
            </a:r>
            <a:r>
              <a:rPr lang="de-DE" dirty="0" err="1"/>
              <a:t>that</a:t>
            </a:r>
            <a:r>
              <a:rPr lang="de-DE" dirty="0"/>
              <a:t> </a:t>
            </a:r>
            <a:r>
              <a:rPr lang="de-DE" dirty="0" err="1"/>
              <a:t>definition</a:t>
            </a:r>
            <a:r>
              <a:rPr lang="de-DE" dirty="0"/>
              <a:t> (2)</a:t>
            </a:r>
          </a:p>
        </p:txBody>
      </p:sp>
      <p:sp>
        <p:nvSpPr>
          <p:cNvPr id="4" name="Slide Number Placeholder 3">
            <a:extLst>
              <a:ext uri="{FF2B5EF4-FFF2-40B4-BE49-F238E27FC236}">
                <a16:creationId xmlns:a16="http://schemas.microsoft.com/office/drawing/2014/main" id="{D9EFB501-D024-4686-925B-E5EA4A55FF48}"/>
              </a:ext>
            </a:extLst>
          </p:cNvPr>
          <p:cNvSpPr>
            <a:spLocks noGrp="1"/>
          </p:cNvSpPr>
          <p:nvPr>
            <p:ph type="sldNum" sz="quarter" idx="4"/>
          </p:nvPr>
        </p:nvSpPr>
        <p:spPr/>
        <p:txBody>
          <a:bodyPr/>
          <a:lstStyle/>
          <a:p>
            <a:fld id="{3E01A2B2-10AD-754B-9B4C-E5B6FED423D0}" type="slidenum">
              <a:rPr lang="de-DE" smtClean="0"/>
              <a:pPr/>
              <a:t>19</a:t>
            </a:fld>
            <a:endParaRPr lang="de-DE" dirty="0"/>
          </a:p>
        </p:txBody>
      </p:sp>
      <p:sp>
        <p:nvSpPr>
          <p:cNvPr id="5" name="Content Placeholder 4">
            <a:extLst>
              <a:ext uri="{FF2B5EF4-FFF2-40B4-BE49-F238E27FC236}">
                <a16:creationId xmlns:a16="http://schemas.microsoft.com/office/drawing/2014/main" id="{4636A2F0-46B3-47F9-B042-603A6280EB4F}"/>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32222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054891B-BDC4-4243-991E-A0E2A2D022B2}"/>
              </a:ext>
            </a:extLst>
          </p:cNvPr>
          <p:cNvSpPr>
            <a:spLocks noGrp="1"/>
          </p:cNvSpPr>
          <p:nvPr>
            <p:ph type="title"/>
          </p:nvPr>
        </p:nvSpPr>
        <p:spPr/>
        <p:txBody>
          <a:bodyPr vert="horz" lIns="91440" tIns="45720" rIns="91440" bIns="45720" rtlCol="0" anchor="ctr">
            <a:normAutofit/>
          </a:bodyPr>
          <a:lstStyle/>
          <a:p>
            <a:r>
              <a:rPr lang="en-US" b="1" dirty="0"/>
              <a:t>Copyright Notice &amp; Citation</a:t>
            </a:r>
            <a:endParaRPr lang="en-US" sz="2600" b="1" dirty="0"/>
          </a:p>
        </p:txBody>
      </p:sp>
      <p:sp>
        <p:nvSpPr>
          <p:cNvPr id="7" name="Textplatzhalter 6">
            <a:extLst>
              <a:ext uri="{FF2B5EF4-FFF2-40B4-BE49-F238E27FC236}">
                <a16:creationId xmlns:a16="http://schemas.microsoft.com/office/drawing/2014/main" id="{40566284-E9C2-4251-AC7C-4137EF005019}"/>
              </a:ext>
            </a:extLst>
          </p:cNvPr>
          <p:cNvSpPr>
            <a:spLocks noGrp="1"/>
          </p:cNvSpPr>
          <p:nvPr>
            <p:ph type="body" idx="1"/>
          </p:nvPr>
        </p:nvSpPr>
        <p:spPr>
          <a:xfrm>
            <a:off x="831850" y="3986411"/>
            <a:ext cx="10515600" cy="2353834"/>
          </a:xfrm>
        </p:spPr>
        <p:txBody>
          <a:bodyPr>
            <a:normAutofit fontScale="70000" lnSpcReduction="20000"/>
          </a:bodyPr>
          <a:lstStyle/>
          <a:p>
            <a:pPr algn="ctr"/>
            <a:r>
              <a:rPr lang="en-US" sz="2800" b="1" dirty="0">
                <a:solidFill>
                  <a:schemeClr val="bg1">
                    <a:lumMod val="50000"/>
                  </a:schemeClr>
                </a:solidFill>
              </a:rPr>
              <a:t>© Copyright 2021 Jan Recker. All Rights Reserved.</a:t>
            </a:r>
          </a:p>
          <a:p>
            <a:pPr algn="ctr"/>
            <a:endParaRPr lang="en-US" sz="2800" b="1" dirty="0">
              <a:solidFill>
                <a:schemeClr val="bg1">
                  <a:lumMod val="50000"/>
                </a:schemeClr>
              </a:solidFill>
            </a:endParaRPr>
          </a:p>
          <a:p>
            <a:pPr algn="ctr">
              <a:lnSpc>
                <a:spcPct val="120000"/>
              </a:lnSpc>
            </a:pPr>
            <a:r>
              <a:rPr lang="en-US" sz="2800" b="1" dirty="0">
                <a:solidFill>
                  <a:schemeClr val="bg1">
                    <a:lumMod val="50000"/>
                  </a:schemeClr>
                </a:solidFill>
              </a:rPr>
              <a:t>Recker, J. (2021): </a:t>
            </a:r>
            <a:r>
              <a:rPr lang="en-US" sz="2800" b="1" i="1" dirty="0">
                <a:solidFill>
                  <a:schemeClr val="bg1">
                    <a:lumMod val="50000"/>
                  </a:schemeClr>
                </a:solidFill>
                <a:hlinkClick r:id="rId2"/>
              </a:rPr>
              <a:t>Scientific Research in Information Systems: A Beginner’s Guide</a:t>
            </a:r>
            <a:r>
              <a:rPr lang="en-US" sz="2800" b="1" dirty="0">
                <a:solidFill>
                  <a:schemeClr val="bg1">
                    <a:lumMod val="50000"/>
                  </a:schemeClr>
                </a:solidFill>
              </a:rPr>
              <a:t>.</a:t>
            </a:r>
            <a:br>
              <a:rPr lang="en-US" sz="2800" b="1" dirty="0">
                <a:solidFill>
                  <a:schemeClr val="bg1">
                    <a:lumMod val="50000"/>
                  </a:schemeClr>
                </a:solidFill>
              </a:rPr>
            </a:br>
            <a:r>
              <a:rPr lang="en-US" sz="2800" b="1" dirty="0">
                <a:solidFill>
                  <a:schemeClr val="bg1">
                    <a:lumMod val="50000"/>
                  </a:schemeClr>
                </a:solidFill>
              </a:rPr>
              <a:t>2</a:t>
            </a:r>
            <a:r>
              <a:rPr lang="en-US" sz="2800" b="1" baseline="30000" dirty="0">
                <a:solidFill>
                  <a:schemeClr val="bg1">
                    <a:lumMod val="50000"/>
                  </a:schemeClr>
                </a:solidFill>
              </a:rPr>
              <a:t>nd</a:t>
            </a:r>
            <a:r>
              <a:rPr lang="en-US" sz="2800" b="1" dirty="0">
                <a:solidFill>
                  <a:schemeClr val="bg1">
                    <a:lumMod val="50000"/>
                  </a:schemeClr>
                </a:solidFill>
              </a:rPr>
              <a:t> edition, Springer.</a:t>
            </a:r>
          </a:p>
          <a:p>
            <a:pPr algn="ctr">
              <a:lnSpc>
                <a:spcPct val="120000"/>
              </a:lnSpc>
            </a:pPr>
            <a:endParaRPr lang="en-US" sz="2800" b="1" dirty="0">
              <a:solidFill>
                <a:schemeClr val="bg1">
                  <a:lumMod val="50000"/>
                </a:schemeClr>
              </a:solidFill>
            </a:endParaRPr>
          </a:p>
          <a:p>
            <a:pPr algn="ctr">
              <a:lnSpc>
                <a:spcPct val="120000"/>
              </a:lnSpc>
            </a:pPr>
            <a:r>
              <a:rPr lang="de-DE" sz="2700" dirty="0" err="1"/>
              <a:t>Available</a:t>
            </a:r>
            <a:r>
              <a:rPr lang="de-DE" sz="2700" dirty="0"/>
              <a:t> at </a:t>
            </a:r>
            <a:r>
              <a:rPr lang="de-DE" sz="2700" dirty="0">
                <a:hlinkClick r:id="rId3"/>
              </a:rPr>
              <a:t>Springer</a:t>
            </a:r>
            <a:r>
              <a:rPr lang="de-DE" sz="2700" dirty="0"/>
              <a:t>, </a:t>
            </a:r>
            <a:r>
              <a:rPr lang="de-DE" sz="2700" dirty="0">
                <a:hlinkClick r:id="rId4"/>
              </a:rPr>
              <a:t>Amazon</a:t>
            </a:r>
            <a:r>
              <a:rPr lang="de-DE" sz="2700" dirty="0"/>
              <a:t>, and </a:t>
            </a:r>
            <a:r>
              <a:rPr lang="de-DE" sz="2700" dirty="0" err="1"/>
              <a:t>other</a:t>
            </a:r>
            <a:r>
              <a:rPr lang="de-DE" sz="2700" dirty="0"/>
              <a:t> </a:t>
            </a:r>
            <a:r>
              <a:rPr lang="de-DE" sz="2700" dirty="0" err="1"/>
              <a:t>booksellers</a:t>
            </a:r>
            <a:endParaRPr lang="de-DE" sz="2700" dirty="0"/>
          </a:p>
          <a:p>
            <a:pPr algn="ctr">
              <a:lnSpc>
                <a:spcPct val="120000"/>
              </a:lnSpc>
            </a:pPr>
            <a:endParaRPr lang="de-DE" sz="2800" b="1" dirty="0">
              <a:solidFill>
                <a:schemeClr val="bg1">
                  <a:lumMod val="50000"/>
                </a:schemeClr>
              </a:solidFill>
            </a:endParaRPr>
          </a:p>
        </p:txBody>
      </p:sp>
      <p:sp>
        <p:nvSpPr>
          <p:cNvPr id="5" name="Fußzeilenplatzhalter 4">
            <a:extLst>
              <a:ext uri="{FF2B5EF4-FFF2-40B4-BE49-F238E27FC236}">
                <a16:creationId xmlns:a16="http://schemas.microsoft.com/office/drawing/2014/main" id="{3327DCB6-D60F-46C6-90C3-E5DA733EA540}"/>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6" name="Foliennummernplatzhalter 5">
            <a:extLst>
              <a:ext uri="{FF2B5EF4-FFF2-40B4-BE49-F238E27FC236}">
                <a16:creationId xmlns:a16="http://schemas.microsoft.com/office/drawing/2014/main" id="{420AF921-1183-42D1-A78F-43D0EBF7366A}"/>
              </a:ext>
            </a:extLst>
          </p:cNvPr>
          <p:cNvSpPr>
            <a:spLocks noGrp="1"/>
          </p:cNvSpPr>
          <p:nvPr>
            <p:ph type="sldNum" sz="quarter" idx="4"/>
          </p:nvPr>
        </p:nvSpPr>
        <p:spPr/>
        <p:txBody>
          <a:bodyPr/>
          <a:lstStyle/>
          <a:p>
            <a:fld id="{48195EE2-BBDB-4836-A200-C62792C76FA9}" type="slidenum">
              <a:rPr lang="de-DE" smtClean="0"/>
              <a:pPr/>
              <a:t>2</a:t>
            </a:fld>
            <a:endParaRPr lang="de-DE" dirty="0"/>
          </a:p>
        </p:txBody>
      </p:sp>
    </p:spTree>
    <p:extLst>
      <p:ext uri="{BB962C8B-B14F-4D97-AF65-F5344CB8AC3E}">
        <p14:creationId xmlns:p14="http://schemas.microsoft.com/office/powerpoint/2010/main" val="255816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lnSpcReduction="10000"/>
          </a:bodyPr>
          <a:lstStyle/>
          <a:p>
            <a:pPr lvl="0"/>
            <a:r>
              <a:rPr lang="en-AU" sz="1800" b="1" dirty="0"/>
              <a:t>Scholars in information technology, software engineering, and computer science </a:t>
            </a:r>
            <a:r>
              <a:rPr lang="en-AU" sz="1800" dirty="0"/>
              <a:t>study the technical and computational attributes of digital technology as such.</a:t>
            </a:r>
          </a:p>
          <a:p>
            <a:pPr lvl="0"/>
            <a:endParaRPr lang="en-AU" sz="1800" dirty="0"/>
          </a:p>
          <a:p>
            <a:pPr lvl="0"/>
            <a:r>
              <a:rPr lang="en-AU" sz="1800" b="1" dirty="0"/>
              <a:t>Scholars in behavioural, cognitive, and psychological sciences </a:t>
            </a:r>
            <a:r>
              <a:rPr lang="en-AU" sz="1800" dirty="0"/>
              <a:t>study individuals’ exposure, use, appropriation, and general behaviours [within digital technology domains].</a:t>
            </a:r>
          </a:p>
          <a:p>
            <a:pPr lvl="0"/>
            <a:endParaRPr lang="en-AU" sz="1800" dirty="0"/>
          </a:p>
          <a:p>
            <a:pPr lvl="0"/>
            <a:r>
              <a:rPr lang="en-AU" sz="1800" b="1" dirty="0"/>
              <a:t>Scholars in organisational science, management, and business </a:t>
            </a:r>
            <a:r>
              <a:rPr lang="en-AU" sz="1800" dirty="0"/>
              <a:t>study how corporate environments shape, and are shaped by, digital technology.</a:t>
            </a:r>
          </a:p>
          <a:p>
            <a:pPr lvl="0"/>
            <a:endParaRPr lang="en-AU" sz="1800" dirty="0"/>
          </a:p>
          <a:p>
            <a:pPr lvl="0"/>
            <a:r>
              <a:rPr lang="en-AU" sz="1800" b="1" dirty="0"/>
              <a:t>Economists</a:t>
            </a:r>
            <a:r>
              <a:rPr lang="en-AU" sz="1800" dirty="0"/>
              <a:t> study the large-scale effects of digital technology diffusion and innovation on organisations, markets, and societies.</a:t>
            </a:r>
          </a:p>
          <a:p>
            <a:endParaRPr lang="en-AU" sz="1800" dirty="0"/>
          </a:p>
        </p:txBody>
      </p:sp>
      <p:sp>
        <p:nvSpPr>
          <p:cNvPr id="2" name="Title 1"/>
          <p:cNvSpPr>
            <a:spLocks noGrp="1"/>
          </p:cNvSpPr>
          <p:nvPr>
            <p:ph type="title"/>
          </p:nvPr>
        </p:nvSpPr>
        <p:spPr/>
        <p:txBody>
          <a:bodyPr>
            <a:normAutofit fontScale="90000"/>
          </a:bodyPr>
          <a:lstStyle/>
          <a:p>
            <a:r>
              <a:rPr lang="en-AU" dirty="0"/>
              <a:t>There are many ways of doing research on Information Systems</a:t>
            </a:r>
          </a:p>
        </p:txBody>
      </p:sp>
      <p:sp>
        <p:nvSpPr>
          <p:cNvPr id="3" name="Content Placeholder 2">
            <a:extLst>
              <a:ext uri="{FF2B5EF4-FFF2-40B4-BE49-F238E27FC236}">
                <a16:creationId xmlns:a16="http://schemas.microsoft.com/office/drawing/2014/main" id="{446D4E5B-64AA-4FBA-B0A0-B34EAE312FFE}"/>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75909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prstGeom prst="rect">
            <a:avLst/>
          </a:prstGeom>
        </p:spPr>
        <p:txBody>
          <a:bodyPr>
            <a:normAutofit fontScale="85000" lnSpcReduction="20000"/>
          </a:bodyPr>
          <a:lstStyle/>
          <a:p>
            <a:r>
              <a:rPr lang="en-AU" sz="1800" b="1" dirty="0"/>
              <a:t>Theoretical Scientist</a:t>
            </a:r>
            <a:endParaRPr lang="en-AU" sz="1800" dirty="0"/>
          </a:p>
          <a:p>
            <a:pPr lvl="1"/>
            <a:r>
              <a:rPr lang="en-AU" sz="1600" dirty="0"/>
              <a:t>Mostly </a:t>
            </a:r>
            <a:r>
              <a:rPr lang="en-AU" sz="1600" u="sng" dirty="0"/>
              <a:t>developing theory</a:t>
            </a:r>
          </a:p>
          <a:p>
            <a:pPr lvl="1"/>
            <a:r>
              <a:rPr lang="en-AU" sz="1600" i="1" dirty="0"/>
              <a:t>Example</a:t>
            </a:r>
          </a:p>
          <a:p>
            <a:pPr lvl="2"/>
            <a:r>
              <a:rPr lang="en-AU" sz="1333" i="1" dirty="0"/>
              <a:t>Seidel, Recker, Vom Brocke (2013): </a:t>
            </a:r>
            <a:r>
              <a:rPr lang="en-US" sz="1333" i="1" dirty="0" err="1"/>
              <a:t>Sensemaking</a:t>
            </a:r>
            <a:r>
              <a:rPr lang="en-US" sz="1333" i="1" dirty="0"/>
              <a:t> and Sustainable Practicing </a:t>
            </a:r>
          </a:p>
          <a:p>
            <a:pPr lvl="2"/>
            <a:r>
              <a:rPr lang="en-US" sz="1333" dirty="0"/>
              <a:t>Developing an account for how sustainability initiatives evolve through the use of IS</a:t>
            </a:r>
          </a:p>
          <a:p>
            <a:pPr lvl="2"/>
            <a:endParaRPr lang="en-AU" sz="1600" dirty="0"/>
          </a:p>
          <a:p>
            <a:r>
              <a:rPr lang="en-AU" sz="1800" b="1" dirty="0"/>
              <a:t>Experimental Scientist</a:t>
            </a:r>
            <a:endParaRPr lang="en-AU" sz="1800" dirty="0"/>
          </a:p>
          <a:p>
            <a:pPr lvl="1"/>
            <a:r>
              <a:rPr lang="en-AU" sz="1600" dirty="0"/>
              <a:t>Mostly </a:t>
            </a:r>
            <a:r>
              <a:rPr lang="en-AU" sz="1600" u="sng" dirty="0"/>
              <a:t>evaluating theory</a:t>
            </a:r>
          </a:p>
          <a:p>
            <a:pPr lvl="1"/>
            <a:r>
              <a:rPr lang="en-AU" sz="1600" dirty="0"/>
              <a:t>Example:</a:t>
            </a:r>
          </a:p>
          <a:p>
            <a:pPr lvl="2"/>
            <a:r>
              <a:rPr lang="en-AU" sz="1333" dirty="0" err="1"/>
              <a:t>Recker</a:t>
            </a:r>
            <a:r>
              <a:rPr lang="en-AU" sz="1333" dirty="0"/>
              <a:t> et al. (2011): </a:t>
            </a:r>
            <a:r>
              <a:rPr lang="en-AU" sz="1333" i="1" dirty="0"/>
              <a:t>Do Ontological Deficiencies in </a:t>
            </a:r>
            <a:r>
              <a:rPr lang="en-AU" sz="1333" i="1" dirty="0" err="1"/>
              <a:t>Modeling</a:t>
            </a:r>
            <a:r>
              <a:rPr lang="en-AU" sz="1333" i="1" dirty="0"/>
              <a:t> Grammars Matter?</a:t>
            </a:r>
          </a:p>
          <a:p>
            <a:pPr lvl="2"/>
            <a:r>
              <a:rPr lang="en-AU" sz="1333" dirty="0"/>
              <a:t>Developing and empirically testing the consequences of ontological characteristics of certain attributes on behaviours</a:t>
            </a:r>
          </a:p>
          <a:p>
            <a:r>
              <a:rPr lang="en-AU" sz="1800" b="1" dirty="0"/>
              <a:t>Engineer</a:t>
            </a:r>
            <a:endParaRPr lang="en-AU" sz="1800" dirty="0"/>
          </a:p>
          <a:p>
            <a:pPr lvl="1"/>
            <a:r>
              <a:rPr lang="en-AU" sz="1600" dirty="0"/>
              <a:t>Applies theory in the </a:t>
            </a:r>
            <a:r>
              <a:rPr lang="en-AU" sz="1600" u="sng" dirty="0"/>
              <a:t>design of artefacts</a:t>
            </a:r>
          </a:p>
          <a:p>
            <a:pPr lvl="1"/>
            <a:r>
              <a:rPr lang="en-AU" sz="1600" dirty="0"/>
              <a:t>Example</a:t>
            </a:r>
          </a:p>
          <a:p>
            <a:pPr lvl="2"/>
            <a:r>
              <a:rPr lang="en-US" sz="1333" dirty="0"/>
              <a:t>Recker, J. (2021). </a:t>
            </a:r>
            <a:r>
              <a:rPr lang="en-US" sz="1333" i="1" dirty="0"/>
              <a:t>Improving the State-Tracking Ability of Corona Dashboards</a:t>
            </a:r>
          </a:p>
          <a:p>
            <a:pPr lvl="2"/>
            <a:r>
              <a:rPr lang="en-AU" sz="1333" dirty="0"/>
              <a:t>Using state-tracking theory for identify principles for making Corona Dashboards more effective</a:t>
            </a:r>
          </a:p>
          <a:p>
            <a:pPr lvl="1"/>
            <a:endParaRPr lang="en-AU" sz="2000" dirty="0"/>
          </a:p>
        </p:txBody>
      </p:sp>
      <p:sp>
        <p:nvSpPr>
          <p:cNvPr id="32769" name="Title 1"/>
          <p:cNvSpPr>
            <a:spLocks noGrp="1"/>
          </p:cNvSpPr>
          <p:nvPr>
            <p:ph type="title"/>
          </p:nvPr>
        </p:nvSpPr>
        <p:spPr/>
        <p:txBody>
          <a:bodyPr/>
          <a:lstStyle/>
          <a:p>
            <a:r>
              <a:rPr lang="en-AU" dirty="0"/>
              <a:t>Which BBT Character are You?</a:t>
            </a:r>
          </a:p>
        </p:txBody>
      </p:sp>
      <p:sp>
        <p:nvSpPr>
          <p:cNvPr id="2" name="Content Placeholder 1">
            <a:extLst>
              <a:ext uri="{FF2B5EF4-FFF2-40B4-BE49-F238E27FC236}">
                <a16:creationId xmlns:a16="http://schemas.microsoft.com/office/drawing/2014/main" id="{968F1BE0-F1A7-4925-8234-719C9AA1BBEC}"/>
              </a:ext>
            </a:extLst>
          </p:cNvPr>
          <p:cNvSpPr>
            <a:spLocks noGrp="1"/>
          </p:cNvSpPr>
          <p:nvPr>
            <p:ph sz="quarter" idx="12"/>
          </p:nvPr>
        </p:nvSpPr>
        <p:spPr/>
        <p:txBody>
          <a:bodyPr/>
          <a:lstStyle/>
          <a:p>
            <a:endParaRPr lang="de-DE"/>
          </a:p>
        </p:txBody>
      </p:sp>
      <p:pic>
        <p:nvPicPr>
          <p:cNvPr id="62466" name="Picture 2" descr="http://images.wikia.com/bigbangtheory/images/archive/3/31/20110809175855%21Sheldon.jpg"/>
          <p:cNvPicPr>
            <a:picLocks noChangeAspect="1" noChangeArrowheads="1"/>
          </p:cNvPicPr>
          <p:nvPr/>
        </p:nvPicPr>
        <p:blipFill>
          <a:blip r:embed="rId2" cstate="print"/>
          <a:srcRect/>
          <a:stretch>
            <a:fillRect/>
          </a:stretch>
        </p:blipFill>
        <p:spPr bwMode="auto">
          <a:xfrm>
            <a:off x="9744405" y="1604797"/>
            <a:ext cx="1236187" cy="1647371"/>
          </a:xfrm>
          <a:prstGeom prst="rect">
            <a:avLst/>
          </a:prstGeom>
          <a:noFill/>
        </p:spPr>
      </p:pic>
      <p:pic>
        <p:nvPicPr>
          <p:cNvPr id="62468" name="Picture 4" descr="http://images4.wikia.nocookie.net/__cb20100924162714/bigbangtheory/images/3/3c/Leonard.jpg"/>
          <p:cNvPicPr>
            <a:picLocks noChangeAspect="1" noChangeArrowheads="1"/>
          </p:cNvPicPr>
          <p:nvPr/>
        </p:nvPicPr>
        <p:blipFill>
          <a:blip r:embed="rId3" cstate="print"/>
          <a:srcRect/>
          <a:stretch>
            <a:fillRect/>
          </a:stretch>
        </p:blipFill>
        <p:spPr bwMode="auto">
          <a:xfrm>
            <a:off x="9794360" y="3277333"/>
            <a:ext cx="1136197" cy="1520607"/>
          </a:xfrm>
          <a:prstGeom prst="rect">
            <a:avLst/>
          </a:prstGeom>
          <a:noFill/>
        </p:spPr>
      </p:pic>
      <p:pic>
        <p:nvPicPr>
          <p:cNvPr id="62470" name="Picture 6" descr="http://upload.wikimedia.org/wikipedia/en/f/fd/Howard-wolowitz-the-big-bang-theory-16865313-930-1246.jpg"/>
          <p:cNvPicPr>
            <a:picLocks noChangeAspect="1" noChangeArrowheads="1"/>
          </p:cNvPicPr>
          <p:nvPr/>
        </p:nvPicPr>
        <p:blipFill>
          <a:blip r:embed="rId4" cstate="print"/>
          <a:srcRect/>
          <a:stretch>
            <a:fillRect/>
          </a:stretch>
        </p:blipFill>
        <p:spPr bwMode="auto">
          <a:xfrm>
            <a:off x="9678248" y="4829343"/>
            <a:ext cx="1382939" cy="1842075"/>
          </a:xfrm>
          <a:prstGeom prst="rect">
            <a:avLst/>
          </a:prstGeom>
          <a:noFill/>
        </p:spPr>
      </p:pic>
    </p:spTree>
    <p:extLst>
      <p:ext uri="{BB962C8B-B14F-4D97-AF65-F5344CB8AC3E}">
        <p14:creationId xmlns:p14="http://schemas.microsoft.com/office/powerpoint/2010/main" val="13595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endParaRPr lang="de-DE" dirty="0"/>
          </a:p>
          <a:p>
            <a:r>
              <a:rPr lang="de-DE" dirty="0"/>
              <a:t>Sheldon in IS?</a:t>
            </a:r>
          </a:p>
          <a:p>
            <a:endParaRPr lang="de-DE" dirty="0"/>
          </a:p>
          <a:p>
            <a:r>
              <a:rPr lang="de-DE" dirty="0"/>
              <a:t>Leonard in IS?</a:t>
            </a:r>
          </a:p>
          <a:p>
            <a:endParaRPr lang="de-DE" dirty="0"/>
          </a:p>
          <a:p>
            <a:r>
              <a:rPr lang="de-DE" dirty="0" err="1"/>
              <a:t>Wolowitz</a:t>
            </a:r>
            <a:r>
              <a:rPr lang="de-DE" dirty="0"/>
              <a:t> in IS?</a:t>
            </a:r>
          </a:p>
          <a:p>
            <a:endParaRPr lang="de-DE" dirty="0"/>
          </a:p>
          <a:p>
            <a:endParaRPr lang="de-DE" dirty="0"/>
          </a:p>
          <a:p>
            <a:endParaRPr lang="de-DE" dirty="0"/>
          </a:p>
        </p:txBody>
      </p:sp>
      <p:sp>
        <p:nvSpPr>
          <p:cNvPr id="2" name="Title 1"/>
          <p:cNvSpPr>
            <a:spLocks noGrp="1"/>
          </p:cNvSpPr>
          <p:nvPr>
            <p:ph type="title"/>
          </p:nvPr>
        </p:nvSpPr>
        <p:spPr/>
        <p:txBody>
          <a:bodyPr/>
          <a:lstStyle/>
          <a:p>
            <a:r>
              <a:rPr lang="de-DE" dirty="0" err="1"/>
              <a:t>What</a:t>
            </a:r>
            <a:r>
              <a:rPr lang="de-DE" dirty="0"/>
              <a:t>/</a:t>
            </a:r>
            <a:r>
              <a:rPr lang="de-DE" dirty="0" err="1"/>
              <a:t>who</a:t>
            </a:r>
            <a:r>
              <a:rPr lang="de-DE" dirty="0"/>
              <a:t> </a:t>
            </a:r>
            <a:r>
              <a:rPr lang="de-DE" dirty="0" err="1"/>
              <a:t>is</a:t>
            </a:r>
            <a:r>
              <a:rPr lang="de-DE" dirty="0"/>
              <a:t> an </a:t>
            </a:r>
            <a:r>
              <a:rPr lang="de-DE" dirty="0" err="1"/>
              <a:t>Example</a:t>
            </a:r>
            <a:r>
              <a:rPr lang="de-DE" dirty="0"/>
              <a:t> </a:t>
            </a:r>
            <a:r>
              <a:rPr lang="de-DE" dirty="0" err="1"/>
              <a:t>for</a:t>
            </a:r>
            <a:r>
              <a:rPr lang="de-DE" dirty="0"/>
              <a:t>…</a:t>
            </a:r>
            <a:endParaRPr lang="en-US" dirty="0"/>
          </a:p>
        </p:txBody>
      </p:sp>
      <p:sp>
        <p:nvSpPr>
          <p:cNvPr id="3" name="Content Placeholder 2">
            <a:extLst>
              <a:ext uri="{FF2B5EF4-FFF2-40B4-BE49-F238E27FC236}">
                <a16:creationId xmlns:a16="http://schemas.microsoft.com/office/drawing/2014/main" id="{0E322254-870B-4E2B-A70B-529D242A186C}"/>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9624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normAutofit/>
          </a:bodyPr>
          <a:lstStyle/>
          <a:p>
            <a:r>
              <a:rPr lang="en-AU" b="1" dirty="0"/>
              <a:t>Conceptual research </a:t>
            </a:r>
          </a:p>
          <a:p>
            <a:pPr lvl="1"/>
            <a:r>
              <a:rPr lang="en-US" dirty="0"/>
              <a:t>is concerned with an analysis of a problem at hand without a commitment to any (</a:t>
            </a:r>
            <a:r>
              <a:rPr lang="en-AU" dirty="0"/>
              <a:t>technologically-driven) solutions</a:t>
            </a:r>
          </a:p>
          <a:p>
            <a:pPr lvl="1"/>
            <a:endParaRPr lang="en-AU" dirty="0"/>
          </a:p>
          <a:p>
            <a:pPr lvl="1"/>
            <a:endParaRPr lang="en-AU" dirty="0"/>
          </a:p>
          <a:p>
            <a:r>
              <a:rPr lang="en-AU" b="1" dirty="0"/>
              <a:t>Formal research</a:t>
            </a:r>
          </a:p>
          <a:p>
            <a:pPr lvl="1"/>
            <a:r>
              <a:rPr lang="en-US" dirty="0"/>
              <a:t>Is concerned with describing concepts in mathematical terms (so as to remove any potential ambiguity with respect to their interpretation) and presenting theorems with corresponding proofs to provide more insight into these concepts</a:t>
            </a:r>
          </a:p>
          <a:p>
            <a:pPr lvl="1"/>
            <a:endParaRPr lang="en-AU" dirty="0"/>
          </a:p>
        </p:txBody>
      </p:sp>
      <p:sp>
        <p:nvSpPr>
          <p:cNvPr id="2" name="Title 1"/>
          <p:cNvSpPr>
            <a:spLocks noGrp="1"/>
          </p:cNvSpPr>
          <p:nvPr>
            <p:ph type="title"/>
          </p:nvPr>
        </p:nvSpPr>
        <p:spPr/>
        <p:txBody>
          <a:bodyPr/>
          <a:lstStyle/>
          <a:p>
            <a:r>
              <a:rPr lang="en-AU"/>
              <a:t>Types of research</a:t>
            </a:r>
            <a:endParaRPr lang="en-AU" dirty="0"/>
          </a:p>
        </p:txBody>
      </p:sp>
      <p:sp>
        <p:nvSpPr>
          <p:cNvPr id="4" name="Content Placeholder 3">
            <a:extLst>
              <a:ext uri="{FF2B5EF4-FFF2-40B4-BE49-F238E27FC236}">
                <a16:creationId xmlns:a16="http://schemas.microsoft.com/office/drawing/2014/main" id="{5776947A-6095-45E9-A986-33AAAC0C3603}"/>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3011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normAutofit lnSpcReduction="10000"/>
          </a:bodyPr>
          <a:lstStyle/>
          <a:p>
            <a:r>
              <a:rPr lang="en-AU" b="1" dirty="0"/>
              <a:t>Technological research </a:t>
            </a:r>
          </a:p>
          <a:p>
            <a:pPr lvl="1"/>
            <a:r>
              <a:rPr lang="en-US" dirty="0"/>
              <a:t>Is concerned with the development of sophisticated software artifacts to prove that certain ideas can indeed be realized and to reason about the comparative strengths and weaknesses of various architectural approaches</a:t>
            </a:r>
          </a:p>
          <a:p>
            <a:pPr lvl="1"/>
            <a:r>
              <a:rPr lang="en-US" dirty="0"/>
              <a:t>E.g., Workflow Systems (YAWL) or Process Mining (</a:t>
            </a:r>
            <a:r>
              <a:rPr lang="en-US" dirty="0" err="1"/>
              <a:t>Celonis</a:t>
            </a:r>
            <a:r>
              <a:rPr lang="en-US" dirty="0"/>
              <a:t>)</a:t>
            </a:r>
          </a:p>
          <a:p>
            <a:pPr lvl="1"/>
            <a:endParaRPr lang="en-US" dirty="0"/>
          </a:p>
          <a:p>
            <a:pPr lvl="1"/>
            <a:endParaRPr lang="en-US" dirty="0"/>
          </a:p>
          <a:p>
            <a:r>
              <a:rPr lang="en-US" b="1" dirty="0"/>
              <a:t>Experimental </a:t>
            </a:r>
            <a:r>
              <a:rPr lang="en-AU" b="1" dirty="0"/>
              <a:t>research</a:t>
            </a:r>
          </a:p>
          <a:p>
            <a:pPr lvl="1"/>
            <a:r>
              <a:rPr lang="en-US" dirty="0"/>
              <a:t>typically addresses a limited set of properties of a phenomenon (e.g., a property of a technology or person, or a method), and examine these properties in controlled settings</a:t>
            </a:r>
          </a:p>
          <a:p>
            <a:pPr lvl="1"/>
            <a:r>
              <a:rPr lang="en-US" dirty="0"/>
              <a:t>E.g., experiments in medicine or physics</a:t>
            </a:r>
            <a:endParaRPr lang="en-AU" dirty="0"/>
          </a:p>
        </p:txBody>
      </p:sp>
      <p:sp>
        <p:nvSpPr>
          <p:cNvPr id="2" name="Title 1"/>
          <p:cNvSpPr>
            <a:spLocks noGrp="1"/>
          </p:cNvSpPr>
          <p:nvPr>
            <p:ph type="title"/>
          </p:nvPr>
        </p:nvSpPr>
        <p:spPr/>
        <p:txBody>
          <a:bodyPr/>
          <a:lstStyle/>
          <a:p>
            <a:r>
              <a:rPr lang="en-AU"/>
              <a:t>Types of research	</a:t>
            </a:r>
            <a:endParaRPr lang="en-AU" dirty="0"/>
          </a:p>
        </p:txBody>
      </p:sp>
      <p:sp>
        <p:nvSpPr>
          <p:cNvPr id="4" name="Content Placeholder 3">
            <a:extLst>
              <a:ext uri="{FF2B5EF4-FFF2-40B4-BE49-F238E27FC236}">
                <a16:creationId xmlns:a16="http://schemas.microsoft.com/office/drawing/2014/main" id="{1D9949AF-879F-4447-98A2-1486AF76DDB6}"/>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1421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normAutofit/>
          </a:bodyPr>
          <a:lstStyle/>
          <a:p>
            <a:r>
              <a:rPr lang="en-AU" sz="1733" b="1" dirty="0"/>
              <a:t>Empirical research </a:t>
            </a:r>
          </a:p>
          <a:p>
            <a:pPr lvl="1"/>
            <a:r>
              <a:rPr lang="en-US" sz="2133" dirty="0"/>
              <a:t>sets off to study phenomena in real-life practice, and to build or confirm theories about how the phenomena came to be about.</a:t>
            </a:r>
          </a:p>
          <a:p>
            <a:pPr lvl="1"/>
            <a:r>
              <a:rPr lang="en-US" sz="2133" dirty="0"/>
              <a:t>can be based on case studies, surveys, action research, grounded theory, or other methods.</a:t>
            </a:r>
          </a:p>
          <a:p>
            <a:pPr lvl="1"/>
            <a:r>
              <a:rPr lang="en-US" sz="2133" dirty="0"/>
              <a:t>E.g., Technology Acceptance, Success factor models</a:t>
            </a:r>
          </a:p>
        </p:txBody>
      </p:sp>
      <p:sp>
        <p:nvSpPr>
          <p:cNvPr id="2" name="Title 1"/>
          <p:cNvSpPr>
            <a:spLocks noGrp="1"/>
          </p:cNvSpPr>
          <p:nvPr>
            <p:ph type="title"/>
          </p:nvPr>
        </p:nvSpPr>
        <p:spPr/>
        <p:txBody>
          <a:bodyPr/>
          <a:lstStyle/>
          <a:p>
            <a:r>
              <a:rPr lang="en-AU"/>
              <a:t>Types of research</a:t>
            </a:r>
            <a:endParaRPr lang="en-AU" dirty="0"/>
          </a:p>
        </p:txBody>
      </p:sp>
      <p:sp>
        <p:nvSpPr>
          <p:cNvPr id="4" name="Content Placeholder 3">
            <a:extLst>
              <a:ext uri="{FF2B5EF4-FFF2-40B4-BE49-F238E27FC236}">
                <a16:creationId xmlns:a16="http://schemas.microsoft.com/office/drawing/2014/main" id="{F41F84E1-89E4-4D89-BD57-A2B662820BE1}"/>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921978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hlinkClick r:id="rId2"/>
          </p:cNvPr>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8722405" y="4450550"/>
            <a:ext cx="2872047" cy="1916084"/>
          </a:xfrm>
          <a:prstGeom prst="rect">
            <a:avLst/>
          </a:prstGeom>
        </p:spPr>
      </p:pic>
      <p:sp>
        <p:nvSpPr>
          <p:cNvPr id="2" name="Title 1"/>
          <p:cNvSpPr>
            <a:spLocks noGrp="1"/>
          </p:cNvSpPr>
          <p:nvPr>
            <p:ph type="title"/>
          </p:nvPr>
        </p:nvSpPr>
        <p:spPr>
          <a:xfrm>
            <a:off x="1599636" y="365123"/>
            <a:ext cx="10592363" cy="1257786"/>
          </a:xfrm>
        </p:spPr>
        <p:txBody>
          <a:bodyPr>
            <a:normAutofit fontScale="90000"/>
          </a:bodyPr>
          <a:lstStyle/>
          <a:p>
            <a:r>
              <a:rPr lang="en-US" dirty="0"/>
              <a:t>What impacts are we studying - does IS research matter?</a:t>
            </a:r>
          </a:p>
        </p:txBody>
      </p:sp>
      <p:sp>
        <p:nvSpPr>
          <p:cNvPr id="5" name="Content Placeholder 4"/>
          <p:cNvSpPr>
            <a:spLocks noGrp="1"/>
          </p:cNvSpPr>
          <p:nvPr>
            <p:ph sz="quarter" idx="12"/>
          </p:nvPr>
        </p:nvSpPr>
        <p:spPr>
          <a:xfrm>
            <a:off x="140229" y="2279681"/>
            <a:ext cx="6593631" cy="3612446"/>
          </a:xfrm>
        </p:spPr>
        <p:txBody>
          <a:bodyPr>
            <a:normAutofit/>
          </a:bodyPr>
          <a:lstStyle/>
          <a:p>
            <a:r>
              <a:rPr lang="en-US" sz="1867" dirty="0"/>
              <a:t>The “knowledge” a business school sells is “vulgar” and “stupid,” that business ethics and corporate social responsibility are mere “window dressing,” a “fig leaf to cover the conscience of B-school deans,” and that the business school will most likely be the “most ostentatious building” on a university campus.</a:t>
            </a:r>
          </a:p>
          <a:p>
            <a:r>
              <a:rPr lang="en-US" sz="1867" dirty="0"/>
              <a:t>Parker […] claims that business schools are essentially “places that teach people how to get money out of the pockets of ordinary people and keep it for themselves. In some senses, that’s a description of capitalism, but there is also a sense here that business schools actually teach that ‘greed is good.’”</a:t>
            </a:r>
          </a:p>
          <a:p>
            <a:endParaRPr lang="en-US" sz="1867" dirty="0"/>
          </a:p>
        </p:txBody>
      </p:sp>
      <p:sp>
        <p:nvSpPr>
          <p:cNvPr id="8" name="Rectangle 7"/>
          <p:cNvSpPr/>
          <p:nvPr/>
        </p:nvSpPr>
        <p:spPr>
          <a:xfrm>
            <a:off x="7255063" y="4085904"/>
            <a:ext cx="4572000" cy="230832"/>
          </a:xfrm>
          <a:prstGeom prst="rect">
            <a:avLst/>
          </a:prstGeom>
        </p:spPr>
        <p:txBody>
          <a:bodyPr>
            <a:spAutoFit/>
          </a:bodyPr>
          <a:lstStyle/>
          <a:p>
            <a:pPr algn="r"/>
            <a:r>
              <a:rPr lang="en-US" sz="900" dirty="0"/>
              <a:t>https://poetsandquants.com/2018/04/30/another-cheap-shot-at-the-value-of-an-mba/</a:t>
            </a:r>
          </a:p>
        </p:txBody>
      </p:sp>
    </p:spTree>
    <p:extLst>
      <p:ext uri="{BB962C8B-B14F-4D97-AF65-F5344CB8AC3E}">
        <p14:creationId xmlns:p14="http://schemas.microsoft.com/office/powerpoint/2010/main" val="206402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sz="1500" i="1" dirty="0"/>
              <a:t>During a visit to the London School of Economics at the height of the financial crisis, the Queen of England asked a simple question, “Why did academic economists fail to foresee the crisis?”</a:t>
            </a:r>
          </a:p>
          <a:p>
            <a:endParaRPr lang="en-US" sz="1500" i="1" dirty="0"/>
          </a:p>
          <a:p>
            <a:endParaRPr lang="en-US" sz="1500" i="1" dirty="0"/>
          </a:p>
        </p:txBody>
      </p:sp>
      <p:sp>
        <p:nvSpPr>
          <p:cNvPr id="3" name="Title 2"/>
          <p:cNvSpPr>
            <a:spLocks noGrp="1"/>
          </p:cNvSpPr>
          <p:nvPr>
            <p:ph type="title"/>
          </p:nvPr>
        </p:nvSpPr>
        <p:spPr/>
        <p:txBody>
          <a:bodyPr/>
          <a:lstStyle/>
          <a:p>
            <a:r>
              <a:rPr lang="en-AU" dirty="0"/>
              <a:t>Motivation</a:t>
            </a:r>
          </a:p>
        </p:txBody>
      </p:sp>
      <p:sp>
        <p:nvSpPr>
          <p:cNvPr id="2" name="Content Placeholder 1">
            <a:extLst>
              <a:ext uri="{FF2B5EF4-FFF2-40B4-BE49-F238E27FC236}">
                <a16:creationId xmlns:a16="http://schemas.microsoft.com/office/drawing/2014/main" id="{E9925724-354E-4B50-9BAB-98FD1BAD81A4}"/>
              </a:ext>
            </a:extLst>
          </p:cNvPr>
          <p:cNvSpPr>
            <a:spLocks noGrp="1"/>
          </p:cNvSpPr>
          <p:nvPr>
            <p:ph sz="quarter" idx="12"/>
          </p:nvPr>
        </p:nvSpPr>
        <p:spPr/>
        <p:txBody>
          <a:bodyPr/>
          <a:lstStyle/>
          <a:p>
            <a:endParaRPr lang="de-DE"/>
          </a:p>
        </p:txBody>
      </p:sp>
      <p:sp>
        <p:nvSpPr>
          <p:cNvPr id="5" name="Rectangle 4"/>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2954657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sz="1500" i="1" dirty="0"/>
              <a:t>Imagine if the Queen were to visit a highly reputable Information Systems department, she might start with the following simple question. “How is information systems different from computer science?”</a:t>
            </a:r>
          </a:p>
        </p:txBody>
      </p:sp>
      <p:sp>
        <p:nvSpPr>
          <p:cNvPr id="3" name="Title 2"/>
          <p:cNvSpPr>
            <a:spLocks noGrp="1"/>
          </p:cNvSpPr>
          <p:nvPr>
            <p:ph type="title"/>
          </p:nvPr>
        </p:nvSpPr>
        <p:spPr/>
        <p:txBody>
          <a:bodyPr/>
          <a:lstStyle/>
          <a:p>
            <a:r>
              <a:rPr lang="en-AU" dirty="0"/>
              <a:t>Motivation</a:t>
            </a:r>
          </a:p>
        </p:txBody>
      </p:sp>
      <p:sp>
        <p:nvSpPr>
          <p:cNvPr id="2" name="Content Placeholder 1">
            <a:extLst>
              <a:ext uri="{FF2B5EF4-FFF2-40B4-BE49-F238E27FC236}">
                <a16:creationId xmlns:a16="http://schemas.microsoft.com/office/drawing/2014/main" id="{494FC3CD-7A87-4934-B5FE-42F810CA5C44}"/>
              </a:ext>
            </a:extLst>
          </p:cNvPr>
          <p:cNvSpPr>
            <a:spLocks noGrp="1"/>
          </p:cNvSpPr>
          <p:nvPr>
            <p:ph sz="quarter" idx="12"/>
          </p:nvPr>
        </p:nvSpPr>
        <p:spPr/>
        <p:txBody>
          <a:bodyPr/>
          <a:lstStyle/>
          <a:p>
            <a:endParaRPr lang="de-DE"/>
          </a:p>
        </p:txBody>
      </p:sp>
      <p:sp>
        <p:nvSpPr>
          <p:cNvPr id="5" name="Rectangle 4"/>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2264086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endParaRPr lang="en-US" sz="1500" i="1" dirty="0"/>
          </a:p>
          <a:p>
            <a:r>
              <a:rPr lang="en-US" sz="1500" i="1" dirty="0"/>
              <a:t>Our IS colleague gives an answer his grandmother might understand: “Computer scientists study how to make computers work better, whereas in Information Systems we study how to make organizations work better.”</a:t>
            </a:r>
          </a:p>
        </p:txBody>
      </p:sp>
      <p:sp>
        <p:nvSpPr>
          <p:cNvPr id="3" name="Title 2"/>
          <p:cNvSpPr>
            <a:spLocks noGrp="1"/>
          </p:cNvSpPr>
          <p:nvPr>
            <p:ph type="title"/>
          </p:nvPr>
        </p:nvSpPr>
        <p:spPr/>
        <p:txBody>
          <a:bodyPr/>
          <a:lstStyle/>
          <a:p>
            <a:r>
              <a:rPr lang="en-AU" dirty="0"/>
              <a:t>Motivation</a:t>
            </a:r>
          </a:p>
        </p:txBody>
      </p:sp>
      <p:sp>
        <p:nvSpPr>
          <p:cNvPr id="5" name="Content Placeholder 4">
            <a:extLst>
              <a:ext uri="{FF2B5EF4-FFF2-40B4-BE49-F238E27FC236}">
                <a16:creationId xmlns:a16="http://schemas.microsoft.com/office/drawing/2014/main" id="{FC1BB3B8-8E9E-42C3-A9EA-477CAE3763CC}"/>
              </a:ext>
            </a:extLst>
          </p:cNvPr>
          <p:cNvSpPr>
            <a:spLocks noGrp="1"/>
          </p:cNvSpPr>
          <p:nvPr>
            <p:ph sz="quarter" idx="12"/>
          </p:nvPr>
        </p:nvSpPr>
        <p:spPr/>
        <p:txBody>
          <a:bodyPr/>
          <a:lstStyle/>
          <a:p>
            <a:endParaRPr lang="de-DE"/>
          </a:p>
        </p:txBody>
      </p:sp>
      <p:sp>
        <p:nvSpPr>
          <p:cNvPr id="2" name="Rectangle 1"/>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135037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5ED7-C3B7-424F-8662-8C0163DA19D4}"/>
              </a:ext>
            </a:extLst>
          </p:cNvPr>
          <p:cNvSpPr>
            <a:spLocks noGrp="1"/>
          </p:cNvSpPr>
          <p:nvPr>
            <p:ph type="title"/>
          </p:nvPr>
        </p:nvSpPr>
        <p:spPr/>
        <p:txBody>
          <a:bodyPr/>
          <a:lstStyle/>
          <a:p>
            <a:r>
              <a:rPr lang="de-DE" dirty="0"/>
              <a:t>Potential Course Design on Basis of </a:t>
            </a:r>
            <a:r>
              <a:rPr lang="de-DE" dirty="0" err="1"/>
              <a:t>the</a:t>
            </a:r>
            <a:r>
              <a:rPr lang="de-DE" dirty="0"/>
              <a:t> Book</a:t>
            </a:r>
          </a:p>
        </p:txBody>
      </p:sp>
      <p:sp>
        <p:nvSpPr>
          <p:cNvPr id="3" name="Text Placeholder 2">
            <a:extLst>
              <a:ext uri="{FF2B5EF4-FFF2-40B4-BE49-F238E27FC236}">
                <a16:creationId xmlns:a16="http://schemas.microsoft.com/office/drawing/2014/main" id="{2DE9AC3B-958E-4919-9B67-8A7466FC5B26}"/>
              </a:ext>
            </a:extLst>
          </p:cNvPr>
          <p:cNvSpPr>
            <a:spLocks noGrp="1"/>
          </p:cNvSpPr>
          <p:nvPr>
            <p:ph type="body" idx="1"/>
          </p:nvPr>
        </p:nvSpPr>
        <p:spPr/>
        <p:txBody>
          <a:bodyPr/>
          <a:lstStyle/>
          <a:p>
            <a:endParaRPr lang="de-DE"/>
          </a:p>
        </p:txBody>
      </p:sp>
      <p:sp>
        <p:nvSpPr>
          <p:cNvPr id="4" name="Date Placeholder 3">
            <a:extLst>
              <a:ext uri="{FF2B5EF4-FFF2-40B4-BE49-F238E27FC236}">
                <a16:creationId xmlns:a16="http://schemas.microsoft.com/office/drawing/2014/main" id="{C8A1B276-F5B9-4B91-ABF2-7AB6BBA7EBB5}"/>
              </a:ext>
            </a:extLst>
          </p:cNvPr>
          <p:cNvSpPr>
            <a:spLocks noGrp="1"/>
          </p:cNvSpPr>
          <p:nvPr>
            <p:ph type="dt" sz="half" idx="2"/>
          </p:nvPr>
        </p:nvSpPr>
        <p:spPr/>
        <p:txBody>
          <a:bodyPr/>
          <a:lstStyle/>
          <a:p>
            <a:endParaRPr lang="de-DE" dirty="0"/>
          </a:p>
        </p:txBody>
      </p:sp>
      <p:sp>
        <p:nvSpPr>
          <p:cNvPr id="5" name="Footer Placeholder 4">
            <a:extLst>
              <a:ext uri="{FF2B5EF4-FFF2-40B4-BE49-F238E27FC236}">
                <a16:creationId xmlns:a16="http://schemas.microsoft.com/office/drawing/2014/main" id="{CC518BE2-098C-45D2-BE29-65B9B6AEC8B0}"/>
              </a:ext>
            </a:extLst>
          </p:cNvPr>
          <p:cNvSpPr>
            <a:spLocks noGrp="1"/>
          </p:cNvSpPr>
          <p:nvPr>
            <p:ph type="ftr" sz="quarter" idx="3"/>
          </p:nvPr>
        </p:nvSpPr>
        <p:spPr/>
        <p:txBody>
          <a:bodyPr/>
          <a:lstStyle/>
          <a:p>
            <a:r>
              <a:rPr lang="en-US"/>
              <a:t>Teaching Notes: Scientific Research in Information Systems (2</a:t>
            </a:r>
            <a:r>
              <a:rPr lang="en-US" baseline="30000"/>
              <a:t>nd</a:t>
            </a:r>
            <a:r>
              <a:rPr lang="en-US"/>
              <a:t> edition) ~ © Copyright 2021 Jan Recker. All Rights Reserved. ~</a:t>
            </a:r>
            <a:endParaRPr lang="de-DE" dirty="0"/>
          </a:p>
        </p:txBody>
      </p:sp>
      <p:sp>
        <p:nvSpPr>
          <p:cNvPr id="6" name="Slide Number Placeholder 5">
            <a:extLst>
              <a:ext uri="{FF2B5EF4-FFF2-40B4-BE49-F238E27FC236}">
                <a16:creationId xmlns:a16="http://schemas.microsoft.com/office/drawing/2014/main" id="{AE6CAED5-CE67-43A1-9168-688B777A7F33}"/>
              </a:ext>
            </a:extLst>
          </p:cNvPr>
          <p:cNvSpPr>
            <a:spLocks noGrp="1"/>
          </p:cNvSpPr>
          <p:nvPr>
            <p:ph type="sldNum" sz="quarter" idx="4"/>
          </p:nvPr>
        </p:nvSpPr>
        <p:spPr/>
        <p:txBody>
          <a:bodyPr/>
          <a:lstStyle/>
          <a:p>
            <a:fld id="{48195EE2-BBDB-4836-A200-C62792C76FA9}" type="slidenum">
              <a:rPr lang="de-DE" smtClean="0"/>
              <a:pPr/>
              <a:t>3</a:t>
            </a:fld>
            <a:endParaRPr lang="de-DE" dirty="0"/>
          </a:p>
        </p:txBody>
      </p:sp>
    </p:spTree>
    <p:extLst>
      <p:ext uri="{BB962C8B-B14F-4D97-AF65-F5344CB8AC3E}">
        <p14:creationId xmlns:p14="http://schemas.microsoft.com/office/powerpoint/2010/main" val="210003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endParaRPr lang="en-US" sz="1500" i="1" dirty="0"/>
          </a:p>
          <a:p>
            <a:r>
              <a:rPr lang="en-US" sz="1500" i="1" dirty="0"/>
              <a:t>The Queen, thinking she understood the answer, continued, “Did Information Systems academics help build the Web, e-commerce, social media, and all those </a:t>
            </a:r>
            <a:r>
              <a:rPr lang="en-US" sz="1500" i="1" dirty="0" err="1"/>
              <a:t>iproducts</a:t>
            </a:r>
            <a:r>
              <a:rPr lang="en-US" sz="1500" i="1" dirty="0"/>
              <a:t> that Apple makes?”</a:t>
            </a:r>
          </a:p>
        </p:txBody>
      </p:sp>
      <p:sp>
        <p:nvSpPr>
          <p:cNvPr id="3" name="Title 2"/>
          <p:cNvSpPr>
            <a:spLocks noGrp="1"/>
          </p:cNvSpPr>
          <p:nvPr>
            <p:ph type="title"/>
          </p:nvPr>
        </p:nvSpPr>
        <p:spPr/>
        <p:txBody>
          <a:bodyPr/>
          <a:lstStyle/>
          <a:p>
            <a:r>
              <a:rPr lang="en-AU" dirty="0"/>
              <a:t>Motivation</a:t>
            </a:r>
          </a:p>
        </p:txBody>
      </p:sp>
      <p:sp>
        <p:nvSpPr>
          <p:cNvPr id="5" name="Content Placeholder 4">
            <a:extLst>
              <a:ext uri="{FF2B5EF4-FFF2-40B4-BE49-F238E27FC236}">
                <a16:creationId xmlns:a16="http://schemas.microsoft.com/office/drawing/2014/main" id="{7EBF5ED5-AA0E-470A-821C-43CE591C4FC7}"/>
              </a:ext>
            </a:extLst>
          </p:cNvPr>
          <p:cNvSpPr>
            <a:spLocks noGrp="1"/>
          </p:cNvSpPr>
          <p:nvPr>
            <p:ph sz="quarter" idx="12"/>
          </p:nvPr>
        </p:nvSpPr>
        <p:spPr/>
        <p:txBody>
          <a:bodyPr/>
          <a:lstStyle/>
          <a:p>
            <a:endParaRPr lang="de-DE"/>
          </a:p>
        </p:txBody>
      </p:sp>
      <p:sp>
        <p:nvSpPr>
          <p:cNvPr id="2" name="Rectangle 1"/>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3699324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endParaRPr lang="en-US" sz="1500" i="1" dirty="0"/>
          </a:p>
          <a:p>
            <a:r>
              <a:rPr lang="en-US" sz="1500" i="1" dirty="0"/>
              <a:t>At this point, the Dean volunteers to answer, hoping it will advance his chances of a knighthood, “My Information Systems department doesn’t build things, it builds theories,” he proudly proclaims. </a:t>
            </a:r>
          </a:p>
        </p:txBody>
      </p:sp>
      <p:sp>
        <p:nvSpPr>
          <p:cNvPr id="3" name="Title 2"/>
          <p:cNvSpPr>
            <a:spLocks noGrp="1"/>
          </p:cNvSpPr>
          <p:nvPr>
            <p:ph type="title"/>
          </p:nvPr>
        </p:nvSpPr>
        <p:spPr/>
        <p:txBody>
          <a:bodyPr/>
          <a:lstStyle/>
          <a:p>
            <a:r>
              <a:rPr lang="en-AU" dirty="0"/>
              <a:t>Motivation</a:t>
            </a:r>
          </a:p>
        </p:txBody>
      </p:sp>
      <p:sp>
        <p:nvSpPr>
          <p:cNvPr id="5" name="Content Placeholder 4">
            <a:extLst>
              <a:ext uri="{FF2B5EF4-FFF2-40B4-BE49-F238E27FC236}">
                <a16:creationId xmlns:a16="http://schemas.microsoft.com/office/drawing/2014/main" id="{5DFEE691-6BEC-4B61-A2DE-BAD41E208239}"/>
              </a:ext>
            </a:extLst>
          </p:cNvPr>
          <p:cNvSpPr>
            <a:spLocks noGrp="1"/>
          </p:cNvSpPr>
          <p:nvPr>
            <p:ph sz="quarter" idx="12"/>
          </p:nvPr>
        </p:nvSpPr>
        <p:spPr/>
        <p:txBody>
          <a:bodyPr/>
          <a:lstStyle/>
          <a:p>
            <a:endParaRPr lang="de-DE"/>
          </a:p>
        </p:txBody>
      </p:sp>
      <p:sp>
        <p:nvSpPr>
          <p:cNvPr id="2" name="Rectangle 1"/>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2538910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endParaRPr lang="en-US" sz="1500" i="1" dirty="0"/>
          </a:p>
          <a:p>
            <a:r>
              <a:rPr lang="en-US" sz="1500" i="1" dirty="0"/>
              <a:t>Like the economists,” states the Queen.</a:t>
            </a:r>
          </a:p>
          <a:p>
            <a:endParaRPr lang="en-US" sz="1500" i="1" dirty="0"/>
          </a:p>
        </p:txBody>
      </p:sp>
      <p:sp>
        <p:nvSpPr>
          <p:cNvPr id="3" name="Title 2"/>
          <p:cNvSpPr>
            <a:spLocks noGrp="1"/>
          </p:cNvSpPr>
          <p:nvPr>
            <p:ph type="title"/>
          </p:nvPr>
        </p:nvSpPr>
        <p:spPr/>
        <p:txBody>
          <a:bodyPr/>
          <a:lstStyle/>
          <a:p>
            <a:r>
              <a:rPr lang="en-AU" dirty="0"/>
              <a:t>Motivation</a:t>
            </a:r>
          </a:p>
        </p:txBody>
      </p:sp>
      <p:sp>
        <p:nvSpPr>
          <p:cNvPr id="5" name="Content Placeholder 4">
            <a:extLst>
              <a:ext uri="{FF2B5EF4-FFF2-40B4-BE49-F238E27FC236}">
                <a16:creationId xmlns:a16="http://schemas.microsoft.com/office/drawing/2014/main" id="{2D405B91-E653-4D0F-AFAA-21B3DA75AD5D}"/>
              </a:ext>
            </a:extLst>
          </p:cNvPr>
          <p:cNvSpPr>
            <a:spLocks noGrp="1"/>
          </p:cNvSpPr>
          <p:nvPr>
            <p:ph sz="quarter" idx="12"/>
          </p:nvPr>
        </p:nvSpPr>
        <p:spPr/>
        <p:txBody>
          <a:bodyPr/>
          <a:lstStyle/>
          <a:p>
            <a:endParaRPr lang="de-DE"/>
          </a:p>
        </p:txBody>
      </p:sp>
      <p:sp>
        <p:nvSpPr>
          <p:cNvPr id="2" name="Rectangle 1"/>
          <p:cNvSpPr/>
          <p:nvPr/>
        </p:nvSpPr>
        <p:spPr>
          <a:xfrm>
            <a:off x="4876800" y="4895980"/>
            <a:ext cx="4114800" cy="461665"/>
          </a:xfrm>
          <a:prstGeom prst="rect">
            <a:avLst/>
          </a:prstGeom>
        </p:spPr>
        <p:txBody>
          <a:bodyPr wrap="square">
            <a:spAutoFit/>
          </a:bodyPr>
          <a:lstStyle/>
          <a:p>
            <a:r>
              <a:rPr lang="en-US" sz="1200" dirty="0"/>
              <a:t>Richard T. Watson, Introductory Statement at the Green IS panel at ICIS 2012.</a:t>
            </a:r>
            <a:endParaRPr lang="en-AU" sz="1200" dirty="0"/>
          </a:p>
        </p:txBody>
      </p:sp>
    </p:spTree>
    <p:extLst>
      <p:ext uri="{BB962C8B-B14F-4D97-AF65-F5344CB8AC3E}">
        <p14:creationId xmlns:p14="http://schemas.microsoft.com/office/powerpoint/2010/main" val="3863824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significant</a:t>
            </a:r>
            <a:r>
              <a:rPr lang="de-DE" dirty="0"/>
              <a:t> </a:t>
            </a:r>
            <a:r>
              <a:rPr lang="de-DE" dirty="0" err="1"/>
              <a:t>challenges</a:t>
            </a:r>
            <a:r>
              <a:rPr lang="de-DE" dirty="0"/>
              <a:t>?</a:t>
            </a:r>
            <a:endParaRPr lang="en-US" dirty="0"/>
          </a:p>
        </p:txBody>
      </p:sp>
      <p:sp>
        <p:nvSpPr>
          <p:cNvPr id="6" name="Content Placeholder 5">
            <a:extLst>
              <a:ext uri="{FF2B5EF4-FFF2-40B4-BE49-F238E27FC236}">
                <a16:creationId xmlns:a16="http://schemas.microsoft.com/office/drawing/2014/main" id="{218B2323-594D-46ED-B965-4280E104546C}"/>
              </a:ext>
            </a:extLst>
          </p:cNvPr>
          <p:cNvSpPr>
            <a:spLocks noGrp="1"/>
          </p:cNvSpPr>
          <p:nvPr>
            <p:ph sz="quarter" idx="12"/>
          </p:nvPr>
        </p:nvSpPr>
        <p:spPr/>
        <p:txBody>
          <a:bodyPr/>
          <a:lstStyle/>
          <a:p>
            <a:endParaRPr lang="de-DE"/>
          </a:p>
        </p:txBody>
      </p:sp>
      <p:pic>
        <p:nvPicPr>
          <p:cNvPr id="5" name="Online Media 4" title="Transitioning from the MDGs to the SDGs">
            <a:hlinkClick r:id="" action="ppaction://media"/>
            <a:extLst>
              <a:ext uri="{FF2B5EF4-FFF2-40B4-BE49-F238E27FC236}">
                <a16:creationId xmlns:a16="http://schemas.microsoft.com/office/drawing/2014/main" id="{6F90A663-54E4-4FD1-B903-CE5363F5816D}"/>
              </a:ext>
            </a:extLst>
          </p:cNvPr>
          <p:cNvPicPr>
            <a:picLocks noRot="1" noChangeAspect="1"/>
          </p:cNvPicPr>
          <p:nvPr>
            <a:videoFile r:link="rId1"/>
          </p:nvPr>
        </p:nvPicPr>
        <p:blipFill>
          <a:blip r:embed="rId3"/>
          <a:stretch>
            <a:fillRect/>
          </a:stretch>
        </p:blipFill>
        <p:spPr>
          <a:xfrm>
            <a:off x="2543606" y="2472267"/>
            <a:ext cx="6791245" cy="3837053"/>
          </a:xfrm>
          <a:prstGeom prst="rect">
            <a:avLst/>
          </a:prstGeom>
        </p:spPr>
      </p:pic>
    </p:spTree>
    <p:extLst>
      <p:ext uri="{BB962C8B-B14F-4D97-AF65-F5344CB8AC3E}">
        <p14:creationId xmlns:p14="http://schemas.microsoft.com/office/powerpoint/2010/main" val="2376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1"/>
          </p:nvPr>
        </p:nvPicPr>
        <p:blipFill>
          <a:blip r:embed="rId2"/>
          <a:stretch>
            <a:fillRect/>
          </a:stretch>
        </p:blipFill>
        <p:spPr>
          <a:xfrm>
            <a:off x="3581212" y="1998663"/>
            <a:ext cx="5415339" cy="4337050"/>
          </a:xfrm>
          <a:prstGeom prst="rect">
            <a:avLst/>
          </a:prstGeom>
        </p:spPr>
      </p:pic>
      <p:sp>
        <p:nvSpPr>
          <p:cNvPr id="3" name="Title 2"/>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significant</a:t>
            </a:r>
            <a:r>
              <a:rPr lang="de-DE" dirty="0"/>
              <a:t> </a:t>
            </a:r>
            <a:r>
              <a:rPr lang="de-DE" dirty="0" err="1"/>
              <a:t>challenges</a:t>
            </a:r>
            <a:r>
              <a:rPr lang="de-DE" dirty="0"/>
              <a:t>?</a:t>
            </a:r>
            <a:endParaRPr lang="en-US" dirty="0"/>
          </a:p>
        </p:txBody>
      </p:sp>
      <p:sp>
        <p:nvSpPr>
          <p:cNvPr id="4" name="Content Placeholder 3">
            <a:extLst>
              <a:ext uri="{FF2B5EF4-FFF2-40B4-BE49-F238E27FC236}">
                <a16:creationId xmlns:a16="http://schemas.microsoft.com/office/drawing/2014/main" id="{F773FBA5-3182-4FEC-A1F7-BF06576035E8}"/>
              </a:ext>
            </a:extLst>
          </p:cNvPr>
          <p:cNvSpPr>
            <a:spLocks noGrp="1"/>
          </p:cNvSpPr>
          <p:nvPr>
            <p:ph sz="quarter" idx="12"/>
          </p:nvPr>
        </p:nvSpPr>
        <p:spPr/>
        <p:txBody>
          <a:bodyPr/>
          <a:lstStyle/>
          <a:p>
            <a:endParaRPr lang="de-DE"/>
          </a:p>
        </p:txBody>
      </p:sp>
      <p:sp>
        <p:nvSpPr>
          <p:cNvPr id="6" name="Rectangle 5"/>
          <p:cNvSpPr/>
          <p:nvPr/>
        </p:nvSpPr>
        <p:spPr>
          <a:xfrm>
            <a:off x="2608882" y="6262044"/>
            <a:ext cx="7113721" cy="461665"/>
          </a:xfrm>
          <a:prstGeom prst="rect">
            <a:avLst/>
          </a:prstGeom>
        </p:spPr>
        <p:txBody>
          <a:bodyPr wrap="square">
            <a:spAutoFit/>
          </a:bodyPr>
          <a:lstStyle/>
          <a:p>
            <a:r>
              <a:rPr lang="en-US" sz="1200" dirty="0">
                <a:hlinkClick r:id="rId3"/>
              </a:rPr>
              <a:t>https://www.youtube.com/watch?v=DdLqiTvFwJk&amp;list=PLKR0pDgsbqtVRIh6B-yzrELEtnRE6UI5M</a:t>
            </a:r>
            <a:endParaRPr lang="en-US" sz="1200" dirty="0"/>
          </a:p>
          <a:p>
            <a:endParaRPr lang="en-US" sz="1200" dirty="0"/>
          </a:p>
        </p:txBody>
      </p:sp>
    </p:spTree>
    <p:extLst>
      <p:ext uri="{BB962C8B-B14F-4D97-AF65-F5344CB8AC3E}">
        <p14:creationId xmlns:p14="http://schemas.microsoft.com/office/powerpoint/2010/main" val="107158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1928" y="1623539"/>
            <a:ext cx="5229485" cy="4309645"/>
          </a:xfrm>
          <a:prstGeom prst="rect">
            <a:avLst/>
          </a:prstGeom>
          <a:ln>
            <a:noFill/>
          </a:ln>
          <a:effectLst>
            <a:outerShdw blurRad="190500" algn="tl" rotWithShape="0">
              <a:srgbClr val="000000">
                <a:alpha val="70000"/>
              </a:srgbClr>
            </a:outerShdw>
          </a:effectLst>
        </p:spPr>
      </p:pic>
      <p:pic>
        <p:nvPicPr>
          <p:cNvPr id="4" name="Picture 4" descr="http://www.vvenkatesh.com/images/vv_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1285" y="260649"/>
            <a:ext cx="1784359" cy="2268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AE7D2B38-0C9B-4B23-828E-7105B6842A6C}"/>
              </a:ext>
            </a:extLst>
          </p:cNvPr>
          <p:cNvSpPr>
            <a:spLocks noGrp="1"/>
          </p:cNvSpPr>
          <p:nvPr>
            <p:ph sz="quarter" idx="11"/>
          </p:nvPr>
        </p:nvSpPr>
        <p:spPr/>
        <p:txBody>
          <a:bodyPr/>
          <a:lstStyle/>
          <a:p>
            <a:endParaRPr lang="de-DE"/>
          </a:p>
        </p:txBody>
      </p:sp>
      <p:sp>
        <p:nvSpPr>
          <p:cNvPr id="3" name="Title 2"/>
          <p:cNvSpPr>
            <a:spLocks noGrp="1"/>
          </p:cNvSpPr>
          <p:nvPr>
            <p:ph type="title"/>
          </p:nvPr>
        </p:nvSpPr>
        <p:spPr/>
        <p:txBody>
          <a:bodyPr/>
          <a:lstStyle/>
          <a:p>
            <a:r>
              <a:rPr lang="en-US" dirty="0"/>
              <a:t>Some Examples</a:t>
            </a:r>
          </a:p>
        </p:txBody>
      </p:sp>
      <p:sp>
        <p:nvSpPr>
          <p:cNvPr id="8" name="Content Placeholder 7">
            <a:extLst>
              <a:ext uri="{FF2B5EF4-FFF2-40B4-BE49-F238E27FC236}">
                <a16:creationId xmlns:a16="http://schemas.microsoft.com/office/drawing/2014/main" id="{59401C60-1220-4109-98CC-EB0B1033EA65}"/>
              </a:ext>
            </a:extLst>
          </p:cNvPr>
          <p:cNvSpPr>
            <a:spLocks noGrp="1"/>
          </p:cNvSpPr>
          <p:nvPr>
            <p:ph sz="quarter" idx="12"/>
          </p:nvPr>
        </p:nvSpPr>
        <p:spPr/>
        <p:txBody>
          <a:bodyPr/>
          <a:lstStyle/>
          <a:p>
            <a:endParaRPr lang="de-DE"/>
          </a:p>
        </p:txBody>
      </p:sp>
      <p:sp>
        <p:nvSpPr>
          <p:cNvPr id="7" name="TextBox 6">
            <a:extLst>
              <a:ext uri="{FF2B5EF4-FFF2-40B4-BE49-F238E27FC236}">
                <a16:creationId xmlns:a16="http://schemas.microsoft.com/office/drawing/2014/main" id="{E4A5789D-6E6A-4B93-9662-104FAEC8D463}"/>
              </a:ext>
            </a:extLst>
          </p:cNvPr>
          <p:cNvSpPr txBox="1"/>
          <p:nvPr/>
        </p:nvSpPr>
        <p:spPr>
          <a:xfrm>
            <a:off x="270849" y="6192017"/>
            <a:ext cx="7065695" cy="502573"/>
          </a:xfrm>
          <a:prstGeom prst="rect">
            <a:avLst/>
          </a:prstGeom>
          <a:noFill/>
        </p:spPr>
        <p:txBody>
          <a:bodyPr wrap="square">
            <a:spAutoFit/>
          </a:bodyPr>
          <a:lstStyle/>
          <a:p>
            <a:r>
              <a:rPr lang="en-US" sz="1333" dirty="0">
                <a:latin typeface="Calibri" panose="020F0502020204030204" pitchFamily="34" charset="0"/>
              </a:rPr>
              <a:t>Venkatesh, V., Rai, A., Sykes, T. A., &amp; </a:t>
            </a:r>
            <a:r>
              <a:rPr lang="en-US" sz="1333" dirty="0" err="1">
                <a:latin typeface="Calibri" panose="020F0502020204030204" pitchFamily="34" charset="0"/>
              </a:rPr>
              <a:t>Aljafari</a:t>
            </a:r>
            <a:r>
              <a:rPr lang="en-US" sz="1333" dirty="0">
                <a:latin typeface="Calibri" panose="020F0502020204030204" pitchFamily="34" charset="0"/>
              </a:rPr>
              <a:t>, R. (2016). Combating Infant Mortality in Rural India: Evidence from a Field Study of eHealth Kiosk Implementations. </a:t>
            </a:r>
            <a:r>
              <a:rPr lang="en-US" sz="1333" i="1" dirty="0">
                <a:latin typeface="Calibri" panose="020F0502020204030204" pitchFamily="34" charset="0"/>
              </a:rPr>
              <a:t>MIS Quarterly, 40(2), 353-380. </a:t>
            </a:r>
          </a:p>
        </p:txBody>
      </p:sp>
    </p:spTree>
    <p:extLst>
      <p:ext uri="{BB962C8B-B14F-4D97-AF65-F5344CB8AC3E}">
        <p14:creationId xmlns:p14="http://schemas.microsoft.com/office/powerpoint/2010/main" val="3486163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tretch>
            <a:fillRect/>
          </a:stretch>
        </p:blipFill>
        <p:spPr bwMode="auto">
          <a:xfrm>
            <a:off x="3548195" y="1998663"/>
            <a:ext cx="5481373" cy="4337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Some Examples</a:t>
            </a:r>
          </a:p>
        </p:txBody>
      </p:sp>
      <p:sp>
        <p:nvSpPr>
          <p:cNvPr id="4" name="Content Placeholder 3">
            <a:extLst>
              <a:ext uri="{FF2B5EF4-FFF2-40B4-BE49-F238E27FC236}">
                <a16:creationId xmlns:a16="http://schemas.microsoft.com/office/drawing/2014/main" id="{A55033F9-D909-49AB-8BC9-EA5B9CE38489}"/>
              </a:ext>
            </a:extLst>
          </p:cNvPr>
          <p:cNvSpPr>
            <a:spLocks noGrp="1"/>
          </p:cNvSpPr>
          <p:nvPr>
            <p:ph sz="quarter" idx="12"/>
          </p:nvPr>
        </p:nvSpPr>
        <p:spPr/>
        <p:txBody>
          <a:bodyPr/>
          <a:lstStyle/>
          <a:p>
            <a:endParaRPr lang="de-DE"/>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524" y="212761"/>
            <a:ext cx="2496555" cy="3328739"/>
          </a:xfrm>
          <a:prstGeom prst="rect">
            <a:avLst/>
          </a:prstGeom>
          <a:ln>
            <a:noFill/>
          </a:ln>
          <a:effectLst>
            <a:softEdge rad="112500"/>
          </a:effectLst>
        </p:spPr>
      </p:pic>
      <p:sp>
        <p:nvSpPr>
          <p:cNvPr id="7" name="TextBox 6">
            <a:extLst>
              <a:ext uri="{FF2B5EF4-FFF2-40B4-BE49-F238E27FC236}">
                <a16:creationId xmlns:a16="http://schemas.microsoft.com/office/drawing/2014/main" id="{CD53A4AF-6004-4E43-BA10-EE1ECF82877B}"/>
              </a:ext>
            </a:extLst>
          </p:cNvPr>
          <p:cNvSpPr txBox="1"/>
          <p:nvPr/>
        </p:nvSpPr>
        <p:spPr>
          <a:xfrm>
            <a:off x="255816" y="6152592"/>
            <a:ext cx="7184333" cy="502573"/>
          </a:xfrm>
          <a:prstGeom prst="rect">
            <a:avLst/>
          </a:prstGeom>
          <a:noFill/>
        </p:spPr>
        <p:txBody>
          <a:bodyPr wrap="square">
            <a:spAutoFit/>
          </a:bodyPr>
          <a:lstStyle/>
          <a:p>
            <a:r>
              <a:rPr lang="en-US" sz="1333" dirty="0">
                <a:latin typeface="Calibri" panose="020F0502020204030204" pitchFamily="34" charset="0"/>
              </a:rPr>
              <a:t>Seidel, S., Recker, J., &amp; vom Brocke, J. (2013). Sensemaking and Sustainable Practicing: Functional Affordances of Information Systems in Green Transformations. </a:t>
            </a:r>
            <a:r>
              <a:rPr lang="en-US" sz="1333" i="1" dirty="0">
                <a:latin typeface="Calibri" panose="020F0502020204030204" pitchFamily="34" charset="0"/>
              </a:rPr>
              <a:t>MIS Quarterly, 37(4), 1275-1299. </a:t>
            </a:r>
          </a:p>
        </p:txBody>
      </p:sp>
    </p:spTree>
    <p:extLst>
      <p:ext uri="{BB962C8B-B14F-4D97-AF65-F5344CB8AC3E}">
        <p14:creationId xmlns:p14="http://schemas.microsoft.com/office/powerpoint/2010/main" val="1270368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AFEA89-B722-47BB-ACB5-9EDEEA475720}"/>
              </a:ext>
            </a:extLst>
          </p:cNvPr>
          <p:cNvSpPr>
            <a:spLocks noGrp="1"/>
          </p:cNvSpPr>
          <p:nvPr>
            <p:ph sz="quarter" idx="11"/>
          </p:nvPr>
        </p:nvSpPr>
        <p:spPr/>
        <p:txBody>
          <a:bodyPr/>
          <a:lstStyle/>
          <a:p>
            <a:endParaRPr lang="de-DE"/>
          </a:p>
        </p:txBody>
      </p:sp>
      <p:sp>
        <p:nvSpPr>
          <p:cNvPr id="3" name="Title 2"/>
          <p:cNvSpPr>
            <a:spLocks noGrp="1"/>
          </p:cNvSpPr>
          <p:nvPr>
            <p:ph type="title"/>
          </p:nvPr>
        </p:nvSpPr>
        <p:spPr/>
        <p:txBody>
          <a:bodyPr/>
          <a:lstStyle/>
          <a:p>
            <a:r>
              <a:rPr lang="en-US" dirty="0"/>
              <a:t>Some Examples</a:t>
            </a:r>
          </a:p>
        </p:txBody>
      </p:sp>
      <p:sp>
        <p:nvSpPr>
          <p:cNvPr id="6" name="Content Placeholder 5">
            <a:extLst>
              <a:ext uri="{FF2B5EF4-FFF2-40B4-BE49-F238E27FC236}">
                <a16:creationId xmlns:a16="http://schemas.microsoft.com/office/drawing/2014/main" id="{9F9F240B-DB46-4B18-9CEB-ABCB8870DF30}"/>
              </a:ext>
            </a:extLst>
          </p:cNvPr>
          <p:cNvSpPr>
            <a:spLocks noGrp="1"/>
          </p:cNvSpPr>
          <p:nvPr>
            <p:ph sz="quarter" idx="12"/>
          </p:nvPr>
        </p:nvSpPr>
        <p:spPr/>
        <p:txBody>
          <a:bodyPr/>
          <a:lstStyle/>
          <a:p>
            <a:endParaRPr lang="de-D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384" y="101920"/>
            <a:ext cx="2485963" cy="3005755"/>
          </a:xfrm>
          <a:prstGeom prst="rect">
            <a:avLst/>
          </a:prstGeom>
          <a:ln>
            <a:noFill/>
          </a:ln>
          <a:effectLst>
            <a:softEdge rad="112500"/>
          </a:effectLst>
        </p:spPr>
      </p:pic>
      <p:pic>
        <p:nvPicPr>
          <p:cNvPr id="8" name="Picture 7"/>
          <p:cNvPicPr>
            <a:picLocks noChangeAspect="1"/>
          </p:cNvPicPr>
          <p:nvPr/>
        </p:nvPicPr>
        <p:blipFill>
          <a:blip r:embed="rId3"/>
          <a:stretch>
            <a:fillRect/>
          </a:stretch>
        </p:blipFill>
        <p:spPr>
          <a:xfrm>
            <a:off x="3802735" y="1412777"/>
            <a:ext cx="4586531" cy="5220649"/>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27FFA655-20C7-4812-8587-2E884C44B5D9}"/>
              </a:ext>
            </a:extLst>
          </p:cNvPr>
          <p:cNvSpPr txBox="1"/>
          <p:nvPr/>
        </p:nvSpPr>
        <p:spPr>
          <a:xfrm>
            <a:off x="143339" y="5733257"/>
            <a:ext cx="3264363" cy="912814"/>
          </a:xfrm>
          <a:prstGeom prst="rect">
            <a:avLst/>
          </a:prstGeom>
          <a:noFill/>
        </p:spPr>
        <p:txBody>
          <a:bodyPr wrap="square">
            <a:spAutoFit/>
          </a:bodyPr>
          <a:lstStyle/>
          <a:p>
            <a:r>
              <a:rPr lang="de-DE" sz="1333" dirty="0" err="1">
                <a:latin typeface="Calibri" panose="020F0502020204030204" pitchFamily="34" charset="0"/>
              </a:rPr>
              <a:t>Selander</a:t>
            </a:r>
            <a:r>
              <a:rPr lang="de-DE" sz="1333" dirty="0">
                <a:latin typeface="Calibri" panose="020F0502020204030204" pitchFamily="34" charset="0"/>
              </a:rPr>
              <a:t>, L., &amp; Jarvenpaa, S. L. (2016). Digital Action Repertoires and </a:t>
            </a:r>
            <a:r>
              <a:rPr lang="de-DE" sz="1333" dirty="0" err="1">
                <a:latin typeface="Calibri" panose="020F0502020204030204" pitchFamily="34" charset="0"/>
              </a:rPr>
              <a:t>Transforming</a:t>
            </a:r>
            <a:r>
              <a:rPr lang="de-DE" sz="1333" dirty="0">
                <a:latin typeface="Calibri" panose="020F0502020204030204" pitchFamily="34" charset="0"/>
              </a:rPr>
              <a:t> a </a:t>
            </a:r>
            <a:r>
              <a:rPr lang="de-DE" sz="1333" dirty="0" err="1">
                <a:latin typeface="Calibri" panose="020F0502020204030204" pitchFamily="34" charset="0"/>
              </a:rPr>
              <a:t>Social</a:t>
            </a:r>
            <a:r>
              <a:rPr lang="de-DE" sz="1333" dirty="0">
                <a:latin typeface="Calibri" panose="020F0502020204030204" pitchFamily="34" charset="0"/>
              </a:rPr>
              <a:t> Movement </a:t>
            </a:r>
            <a:r>
              <a:rPr lang="de-DE" sz="1333" dirty="0" err="1">
                <a:latin typeface="Calibri" panose="020F0502020204030204" pitchFamily="34" charset="0"/>
              </a:rPr>
              <a:t>Organization</a:t>
            </a:r>
            <a:r>
              <a:rPr lang="de-DE" sz="1333" dirty="0">
                <a:latin typeface="Calibri" panose="020F0502020204030204" pitchFamily="34" charset="0"/>
              </a:rPr>
              <a:t>. </a:t>
            </a:r>
            <a:r>
              <a:rPr lang="de-DE" sz="1333" i="1" dirty="0">
                <a:latin typeface="Calibri" panose="020F0502020204030204" pitchFamily="34" charset="0"/>
              </a:rPr>
              <a:t>MIS Quarterly, 40(2), 331-352. </a:t>
            </a:r>
          </a:p>
        </p:txBody>
      </p:sp>
    </p:spTree>
    <p:extLst>
      <p:ext uri="{BB962C8B-B14F-4D97-AF65-F5344CB8AC3E}">
        <p14:creationId xmlns:p14="http://schemas.microsoft.com/office/powerpoint/2010/main" val="226123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314C8B-2366-4FA4-A6AF-A007CB6F3A3E}"/>
              </a:ext>
            </a:extLst>
          </p:cNvPr>
          <p:cNvSpPr>
            <a:spLocks noGrp="1"/>
          </p:cNvSpPr>
          <p:nvPr>
            <p:ph sz="quarter" idx="11"/>
          </p:nvPr>
        </p:nvSpPr>
        <p:spPr/>
        <p:txBody>
          <a:bodyPr/>
          <a:lstStyle/>
          <a:p>
            <a:endParaRPr lang="de-DE"/>
          </a:p>
        </p:txBody>
      </p:sp>
      <p:sp>
        <p:nvSpPr>
          <p:cNvPr id="3" name="Title 2"/>
          <p:cNvSpPr>
            <a:spLocks noGrp="1"/>
          </p:cNvSpPr>
          <p:nvPr>
            <p:ph type="title"/>
          </p:nvPr>
        </p:nvSpPr>
        <p:spPr/>
        <p:txBody>
          <a:bodyPr/>
          <a:lstStyle/>
          <a:p>
            <a:r>
              <a:rPr lang="en-US" dirty="0"/>
              <a:t>Some Examples</a:t>
            </a:r>
          </a:p>
        </p:txBody>
      </p:sp>
      <p:sp>
        <p:nvSpPr>
          <p:cNvPr id="9" name="Content Placeholder 8">
            <a:extLst>
              <a:ext uri="{FF2B5EF4-FFF2-40B4-BE49-F238E27FC236}">
                <a16:creationId xmlns:a16="http://schemas.microsoft.com/office/drawing/2014/main" id="{D1FD7BE7-0BB0-4FD1-90B1-184A9D20F627}"/>
              </a:ext>
            </a:extLst>
          </p:cNvPr>
          <p:cNvSpPr>
            <a:spLocks noGrp="1"/>
          </p:cNvSpPr>
          <p:nvPr>
            <p:ph sz="quarter" idx="12"/>
          </p:nvPr>
        </p:nvSpPr>
        <p:spPr/>
        <p:txBody>
          <a:bodyPr/>
          <a:lstStyle/>
          <a:p>
            <a:endParaRPr lang="de-DE"/>
          </a:p>
        </p:txBody>
      </p:sp>
      <p:sp>
        <p:nvSpPr>
          <p:cNvPr id="2" name="Rectangle 1"/>
          <p:cNvSpPr/>
          <p:nvPr/>
        </p:nvSpPr>
        <p:spPr>
          <a:xfrm>
            <a:off x="7449944" y="6021289"/>
            <a:ext cx="4572000" cy="276999"/>
          </a:xfrm>
          <a:prstGeom prst="rect">
            <a:avLst/>
          </a:prstGeom>
        </p:spPr>
        <p:txBody>
          <a:bodyPr>
            <a:spAutoFit/>
          </a:bodyPr>
          <a:lstStyle/>
          <a:p>
            <a:pPr algn="r"/>
            <a:r>
              <a:rPr lang="en-US" sz="1200" dirty="0">
                <a:hlinkClick r:id="rId2"/>
              </a:rPr>
              <a:t>https://www.youtube.com/watch?v=jVpqlyzZyf8</a:t>
            </a:r>
            <a:r>
              <a:rPr lang="en-US" sz="1200" dirty="0"/>
              <a:t> </a:t>
            </a:r>
          </a:p>
        </p:txBody>
      </p:sp>
      <p:pic>
        <p:nvPicPr>
          <p:cNvPr id="6" name="Picture 5"/>
          <p:cNvPicPr>
            <a:picLocks noChangeAspect="1"/>
          </p:cNvPicPr>
          <p:nvPr/>
        </p:nvPicPr>
        <p:blipFill>
          <a:blip r:embed="rId3"/>
          <a:stretch>
            <a:fillRect/>
          </a:stretch>
        </p:blipFill>
        <p:spPr>
          <a:xfrm>
            <a:off x="9648396" y="137341"/>
            <a:ext cx="2403529" cy="2403529"/>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4063619" y="1604798"/>
            <a:ext cx="4064763" cy="4337484"/>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E569E7B-A91A-47A4-A1CA-AF07E6CC07FA}"/>
              </a:ext>
            </a:extLst>
          </p:cNvPr>
          <p:cNvSpPr txBox="1"/>
          <p:nvPr/>
        </p:nvSpPr>
        <p:spPr>
          <a:xfrm>
            <a:off x="431371" y="6056425"/>
            <a:ext cx="8034519" cy="502573"/>
          </a:xfrm>
          <a:prstGeom prst="rect">
            <a:avLst/>
          </a:prstGeom>
          <a:noFill/>
        </p:spPr>
        <p:txBody>
          <a:bodyPr wrap="square">
            <a:spAutoFit/>
          </a:bodyPr>
          <a:lstStyle/>
          <a:p>
            <a:r>
              <a:rPr lang="en-US" sz="1333" dirty="0">
                <a:latin typeface="Calibri" panose="020F0502020204030204" pitchFamily="34" charset="0"/>
              </a:rPr>
              <a:t>Ketter, W., Peters, M., Collins, J., &amp; Gupta, A. (2016). Competitive Benchmarking: An IS Research Approach to Address Wicked Problems with Big Data and Analytics. </a:t>
            </a:r>
            <a:r>
              <a:rPr lang="en-US" sz="1333" i="1" dirty="0">
                <a:latin typeface="Calibri" panose="020F0502020204030204" pitchFamily="34" charset="0"/>
              </a:rPr>
              <a:t>MIS Quarterly, 40(4), 1057-1080. </a:t>
            </a:r>
          </a:p>
        </p:txBody>
      </p:sp>
    </p:spTree>
    <p:extLst>
      <p:ext uri="{BB962C8B-B14F-4D97-AF65-F5344CB8AC3E}">
        <p14:creationId xmlns:p14="http://schemas.microsoft.com/office/powerpoint/2010/main" val="3067034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a:bodyPr>
          <a:lstStyle/>
          <a:p>
            <a:pPr lvl="0"/>
            <a:r>
              <a:rPr lang="en-AU" sz="2000" dirty="0"/>
              <a:t>Demonstrate your ability to conduct research and scholarship that make a unique contribution and meet the standards of </a:t>
            </a:r>
            <a:r>
              <a:rPr lang="en-AU" sz="2000" b="1" dirty="0"/>
              <a:t>credibility</a:t>
            </a:r>
            <a:r>
              <a:rPr lang="en-AU" sz="2000" dirty="0"/>
              <a:t> and </a:t>
            </a:r>
            <a:r>
              <a:rPr lang="en-AU" sz="2000" b="1" dirty="0"/>
              <a:t>verifiability</a:t>
            </a:r>
          </a:p>
          <a:p>
            <a:pPr lvl="0"/>
            <a:endParaRPr lang="en-AU" sz="2000" dirty="0"/>
          </a:p>
          <a:p>
            <a:r>
              <a:rPr lang="en-AU" sz="2000" dirty="0"/>
              <a:t>Example: PhD</a:t>
            </a:r>
          </a:p>
          <a:p>
            <a:pPr marL="457189" lvl="1" indent="0">
              <a:buNone/>
            </a:pPr>
            <a:r>
              <a:rPr lang="en-AU" sz="1600" dirty="0"/>
              <a:t>“The Doctor of Philosophy degree is awarded in recognition of a student's erudition in a broad field of learning and for notable accomplishment in that field through an </a:t>
            </a:r>
            <a:r>
              <a:rPr lang="en-AU" sz="1600" b="1" dirty="0"/>
              <a:t>original and substantial contribution to [the body of] knowledge</a:t>
            </a:r>
            <a:r>
              <a:rPr lang="en-AU" sz="1600" dirty="0"/>
              <a:t>.”</a:t>
            </a:r>
          </a:p>
          <a:p>
            <a:endParaRPr lang="en-AU" sz="2000" dirty="0"/>
          </a:p>
          <a:p>
            <a:pPr algn="r">
              <a:buNone/>
            </a:pPr>
            <a:r>
              <a:rPr lang="en-AU" sz="2000" dirty="0"/>
              <a:t>	</a:t>
            </a:r>
            <a:r>
              <a:rPr lang="en-AU" sz="1800" dirty="0"/>
              <a:t>From the QUT Doctor of Philosophy Regulations (IF49)</a:t>
            </a:r>
            <a:endParaRPr lang="en-AU" sz="2000" dirty="0"/>
          </a:p>
          <a:p>
            <a:pPr lvl="0"/>
            <a:endParaRPr lang="en-AU" sz="2000" dirty="0"/>
          </a:p>
        </p:txBody>
      </p:sp>
      <p:sp>
        <p:nvSpPr>
          <p:cNvPr id="2" name="Title 1"/>
          <p:cNvSpPr>
            <a:spLocks noGrp="1"/>
          </p:cNvSpPr>
          <p:nvPr>
            <p:ph type="title"/>
          </p:nvPr>
        </p:nvSpPr>
        <p:spPr>
          <a:xfrm>
            <a:off x="1599636" y="365123"/>
            <a:ext cx="10592363" cy="1197229"/>
          </a:xfrm>
        </p:spPr>
        <p:txBody>
          <a:bodyPr>
            <a:normAutofit fontScale="90000"/>
          </a:bodyPr>
          <a:lstStyle/>
          <a:p>
            <a:r>
              <a:rPr lang="en-AU" dirty="0"/>
              <a:t>What do you need to do when you pursue research in your studies?</a:t>
            </a:r>
          </a:p>
        </p:txBody>
      </p:sp>
      <p:sp>
        <p:nvSpPr>
          <p:cNvPr id="3" name="Content Placeholder 2">
            <a:extLst>
              <a:ext uri="{FF2B5EF4-FFF2-40B4-BE49-F238E27FC236}">
                <a16:creationId xmlns:a16="http://schemas.microsoft.com/office/drawing/2014/main" id="{9290B033-0F58-4FD4-9D6E-DEA6C3454CC9}"/>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80768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FBFE657-AA8E-4FAB-837B-DB06BDDFEDA0}"/>
              </a:ext>
            </a:extLst>
          </p:cNvPr>
          <p:cNvSpPr>
            <a:spLocks noGrp="1"/>
          </p:cNvSpPr>
          <p:nvPr>
            <p:ph sz="quarter" idx="11"/>
          </p:nvPr>
        </p:nvSpPr>
        <p:spPr/>
        <p:txBody>
          <a:bodyPr/>
          <a:lstStyle/>
          <a:p>
            <a:pPr marR="60325">
              <a:spcAft>
                <a:spcPts val="200"/>
              </a:spcAft>
              <a:tabLst>
                <a:tab pos="810260" algn="l"/>
              </a:tabLst>
            </a:pPr>
            <a:r>
              <a:rPr lang="en-AU" sz="1800" dirty="0">
                <a:effectLst/>
                <a:latin typeface="Calibri" panose="020F0502020204030204" pitchFamily="34" charset="0"/>
                <a:ea typeface="Times New Roman" panose="02020603050405020304" pitchFamily="18" charset="0"/>
                <a:cs typeface="Times New Roman" panose="02020603050405020304" pitchFamily="18" charset="0"/>
              </a:rPr>
              <a:t>This course will provide an introduction and overview of scientific research in Information Systems. It will discuss elementary scientific principles of research, explore key decisions in identifying research questions, designing a study, developing and using theory, research methods, and discuss challenges in paper writing, publishing, and scientific ethics.</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60325">
              <a:spcAft>
                <a:spcPts val="200"/>
              </a:spcAft>
              <a:tabLst>
                <a:tab pos="810260" algn="l"/>
              </a:tabLst>
            </a:pP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AU" sz="1800" dirty="0">
                <a:effectLst/>
                <a:latin typeface="Calibri" panose="020F0502020204030204" pitchFamily="34" charset="0"/>
                <a:ea typeface="Times New Roman" panose="02020603050405020304" pitchFamily="18" charset="0"/>
                <a:cs typeface="Times New Roman" panose="02020603050405020304" pitchFamily="18" charset="0"/>
              </a:rPr>
              <a:t>The course will be taught in an interactive style where we jointly discuss learnings, critique articles, attempt to apply what we have learned to improve and extend our own research and publications, and work together to reach a deeper understanding of how to produce significant Information Systems research. The course will feature readings, lectures as well as student presentations and discussions in the classroom.</a:t>
            </a:r>
            <a:endParaRPr lang="de-DE" dirty="0"/>
          </a:p>
        </p:txBody>
      </p:sp>
      <p:sp>
        <p:nvSpPr>
          <p:cNvPr id="7" name="Title 6">
            <a:extLst>
              <a:ext uri="{FF2B5EF4-FFF2-40B4-BE49-F238E27FC236}">
                <a16:creationId xmlns:a16="http://schemas.microsoft.com/office/drawing/2014/main" id="{D6BCBF5E-1BB2-4D51-A8D6-3F1B59E6E5D4}"/>
              </a:ext>
            </a:extLst>
          </p:cNvPr>
          <p:cNvSpPr>
            <a:spLocks noGrp="1"/>
          </p:cNvSpPr>
          <p:nvPr>
            <p:ph type="title"/>
          </p:nvPr>
        </p:nvSpPr>
        <p:spPr/>
        <p:txBody>
          <a:bodyPr/>
          <a:lstStyle/>
          <a:p>
            <a:r>
              <a:rPr lang="de-DE" dirty="0"/>
              <a:t>Course </a:t>
            </a:r>
            <a:r>
              <a:rPr lang="de-DE" dirty="0" err="1"/>
              <a:t>Overview</a:t>
            </a:r>
            <a:endParaRPr lang="de-DE" dirty="0"/>
          </a:p>
        </p:txBody>
      </p:sp>
      <p:sp>
        <p:nvSpPr>
          <p:cNvPr id="4" name="Date Placeholder 3">
            <a:extLst>
              <a:ext uri="{FF2B5EF4-FFF2-40B4-BE49-F238E27FC236}">
                <a16:creationId xmlns:a16="http://schemas.microsoft.com/office/drawing/2014/main" id="{A9B072C7-3645-45EA-B4C8-3EA9DE4B28A8}"/>
              </a:ext>
            </a:extLst>
          </p:cNvPr>
          <p:cNvSpPr>
            <a:spLocks noGrp="1"/>
          </p:cNvSpPr>
          <p:nvPr>
            <p:ph type="dt" sz="half" idx="2"/>
          </p:nvPr>
        </p:nvSpPr>
        <p:spPr/>
        <p:txBody>
          <a:bodyPr/>
          <a:lstStyle/>
          <a:p>
            <a:endParaRPr lang="de-DE" dirty="0"/>
          </a:p>
        </p:txBody>
      </p:sp>
      <p:sp>
        <p:nvSpPr>
          <p:cNvPr id="5" name="Footer Placeholder 4">
            <a:extLst>
              <a:ext uri="{FF2B5EF4-FFF2-40B4-BE49-F238E27FC236}">
                <a16:creationId xmlns:a16="http://schemas.microsoft.com/office/drawing/2014/main" id="{96EBAD43-4A38-4A60-8BE7-3E58491383D2}"/>
              </a:ext>
            </a:extLst>
          </p:cNvPr>
          <p:cNvSpPr>
            <a:spLocks noGrp="1"/>
          </p:cNvSpPr>
          <p:nvPr>
            <p:ph type="ftr" sz="quarter" idx="3"/>
          </p:nvPr>
        </p:nvSpPr>
        <p:spPr/>
        <p:txBody>
          <a:bodyPr/>
          <a:lstStyle/>
          <a:p>
            <a:r>
              <a:rPr lang="en-US"/>
              <a:t>Teaching Notes: Scientific Research in Information Systems (2</a:t>
            </a:r>
            <a:r>
              <a:rPr lang="en-US" baseline="30000"/>
              <a:t>nd</a:t>
            </a:r>
            <a:r>
              <a:rPr lang="en-US"/>
              <a:t> edition) ~ © Copyright 2021 Jan Recker. All Rights Reserved. ~</a:t>
            </a:r>
            <a:endParaRPr lang="de-DE" dirty="0"/>
          </a:p>
        </p:txBody>
      </p:sp>
      <p:sp>
        <p:nvSpPr>
          <p:cNvPr id="6" name="Slide Number Placeholder 5">
            <a:extLst>
              <a:ext uri="{FF2B5EF4-FFF2-40B4-BE49-F238E27FC236}">
                <a16:creationId xmlns:a16="http://schemas.microsoft.com/office/drawing/2014/main" id="{F2F5D68D-0394-4E73-AE46-264989604FEE}"/>
              </a:ext>
            </a:extLst>
          </p:cNvPr>
          <p:cNvSpPr>
            <a:spLocks noGrp="1"/>
          </p:cNvSpPr>
          <p:nvPr>
            <p:ph type="sldNum" sz="quarter" idx="4"/>
          </p:nvPr>
        </p:nvSpPr>
        <p:spPr/>
        <p:txBody>
          <a:bodyPr/>
          <a:lstStyle/>
          <a:p>
            <a:fld id="{48195EE2-BBDB-4836-A200-C62792C76FA9}" type="slidenum">
              <a:rPr lang="de-DE" smtClean="0"/>
              <a:pPr/>
              <a:t>4</a:t>
            </a:fld>
            <a:endParaRPr lang="de-DE" dirty="0"/>
          </a:p>
        </p:txBody>
      </p:sp>
      <p:sp>
        <p:nvSpPr>
          <p:cNvPr id="9" name="Content Placeholder 8">
            <a:extLst>
              <a:ext uri="{FF2B5EF4-FFF2-40B4-BE49-F238E27FC236}">
                <a16:creationId xmlns:a16="http://schemas.microsoft.com/office/drawing/2014/main" id="{2AE020D1-226C-46BD-993F-5876F4780553}"/>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267829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pPr lvl="0"/>
            <a:r>
              <a:rPr lang="en-AU" sz="2000" dirty="0"/>
              <a:t>Common misleading views on what research is about:</a:t>
            </a:r>
          </a:p>
          <a:p>
            <a:pPr lvl="1"/>
            <a:r>
              <a:rPr lang="en-AU" sz="1400" b="1" dirty="0"/>
              <a:t>The great idea</a:t>
            </a:r>
          </a:p>
          <a:p>
            <a:pPr lvl="1">
              <a:buNone/>
            </a:pPr>
            <a:r>
              <a:rPr lang="en-AU" sz="1400" dirty="0"/>
              <a:t>	“I have just had this great idea! I do not know if anyone else has ever had the same idea, because I’ve not checked, and I’m rather new in this field. Anyway, my idea is brilliant, so I really would like to share it with you all.”</a:t>
            </a:r>
          </a:p>
          <a:p>
            <a:pPr marL="800080" lvl="1" indent="-342891">
              <a:buFont typeface="+mj-lt"/>
              <a:buAutoNum type="arabicPeriod"/>
            </a:pPr>
            <a:endParaRPr lang="en-AU" sz="1600" dirty="0"/>
          </a:p>
          <a:p>
            <a:pPr lvl="0"/>
            <a:endParaRPr lang="en-AU" sz="2000" b="1" dirty="0"/>
          </a:p>
        </p:txBody>
      </p:sp>
      <p:sp>
        <p:nvSpPr>
          <p:cNvPr id="2" name="Title 1"/>
          <p:cNvSpPr>
            <a:spLocks noGrp="1"/>
          </p:cNvSpPr>
          <p:nvPr>
            <p:ph type="title"/>
          </p:nvPr>
        </p:nvSpPr>
        <p:spPr/>
        <p:txBody>
          <a:bodyPr>
            <a:normAutofit fontScale="90000"/>
          </a:bodyPr>
          <a:lstStyle/>
          <a:p>
            <a:r>
              <a:rPr lang="en-AU" dirty="0"/>
              <a:t>How do you know you are not on the right track?</a:t>
            </a:r>
          </a:p>
        </p:txBody>
      </p:sp>
      <p:sp>
        <p:nvSpPr>
          <p:cNvPr id="3" name="Content Placeholder 2">
            <a:extLst>
              <a:ext uri="{FF2B5EF4-FFF2-40B4-BE49-F238E27FC236}">
                <a16:creationId xmlns:a16="http://schemas.microsoft.com/office/drawing/2014/main" id="{204D4EA7-43D7-4F4E-97E1-5109879049D5}"/>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6025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pPr lvl="0"/>
            <a:r>
              <a:rPr lang="en-AU" sz="2000" dirty="0"/>
              <a:t>Common misleading views on what research is about:</a:t>
            </a:r>
          </a:p>
          <a:p>
            <a:pPr lvl="1"/>
            <a:r>
              <a:rPr lang="en-AU" sz="1400" b="1" dirty="0"/>
              <a:t>Other people’s idea</a:t>
            </a:r>
          </a:p>
          <a:p>
            <a:pPr lvl="1">
              <a:buNone/>
            </a:pPr>
            <a:r>
              <a:rPr lang="en-AU" sz="1400" b="1" dirty="0"/>
              <a:t>	</a:t>
            </a:r>
            <a:r>
              <a:rPr lang="en-AU" sz="1400" dirty="0"/>
              <a:t>“I have just read this great book that I really like a lot. I’ll just give you a short resume of the interesting points in the book and apply it to this situation over here.”</a:t>
            </a:r>
          </a:p>
          <a:p>
            <a:pPr marL="800080" lvl="1" indent="-342891">
              <a:buFont typeface="+mj-lt"/>
              <a:buAutoNum type="arabicPeriod"/>
            </a:pPr>
            <a:endParaRPr lang="en-AU" sz="1600" dirty="0"/>
          </a:p>
          <a:p>
            <a:pPr lvl="0"/>
            <a:endParaRPr lang="en-AU" sz="2000" b="1" dirty="0"/>
          </a:p>
        </p:txBody>
      </p:sp>
      <p:sp>
        <p:nvSpPr>
          <p:cNvPr id="2" name="Title 1"/>
          <p:cNvSpPr>
            <a:spLocks noGrp="1"/>
          </p:cNvSpPr>
          <p:nvPr>
            <p:ph type="title"/>
          </p:nvPr>
        </p:nvSpPr>
        <p:spPr/>
        <p:txBody>
          <a:bodyPr>
            <a:normAutofit fontScale="90000"/>
          </a:bodyPr>
          <a:lstStyle/>
          <a:p>
            <a:r>
              <a:rPr lang="en-AU" dirty="0"/>
              <a:t>How do you know you are not on the right track?</a:t>
            </a:r>
          </a:p>
        </p:txBody>
      </p:sp>
      <p:sp>
        <p:nvSpPr>
          <p:cNvPr id="3" name="Content Placeholder 2">
            <a:extLst>
              <a:ext uri="{FF2B5EF4-FFF2-40B4-BE49-F238E27FC236}">
                <a16:creationId xmlns:a16="http://schemas.microsoft.com/office/drawing/2014/main" id="{1584CC13-D678-46B6-8298-7F449144F285}"/>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62262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pPr lvl="0"/>
            <a:r>
              <a:rPr lang="en-AU" sz="2000" dirty="0"/>
              <a:t>Common misleading views on what research is about:</a:t>
            </a:r>
          </a:p>
          <a:p>
            <a:pPr lvl="1"/>
            <a:r>
              <a:rPr lang="en-AU" sz="1400" b="1" dirty="0"/>
              <a:t>The software hacker</a:t>
            </a:r>
            <a:endParaRPr lang="en-AU" sz="1400" dirty="0"/>
          </a:p>
          <a:p>
            <a:pPr lvl="1">
              <a:buNone/>
            </a:pPr>
            <a:r>
              <a:rPr lang="en-AU" sz="1400" dirty="0"/>
              <a:t>	“I have just built this great computer system/software tool/mobile application. It is not based on previous theories or empirical findings. I am not very theoretical myself, but the system has a lot of fantastic features, and the interface is neat. Plus, people could really use it.”</a:t>
            </a:r>
          </a:p>
          <a:p>
            <a:pPr marL="800080" lvl="1" indent="-342891">
              <a:buFont typeface="+mj-lt"/>
              <a:buAutoNum type="arabicPeriod"/>
            </a:pPr>
            <a:endParaRPr lang="en-AU" sz="1600" dirty="0"/>
          </a:p>
          <a:p>
            <a:pPr lvl="0"/>
            <a:endParaRPr lang="en-AU" sz="2000" b="1" dirty="0"/>
          </a:p>
        </p:txBody>
      </p:sp>
      <p:sp>
        <p:nvSpPr>
          <p:cNvPr id="2" name="Title 1"/>
          <p:cNvSpPr>
            <a:spLocks noGrp="1"/>
          </p:cNvSpPr>
          <p:nvPr>
            <p:ph type="title"/>
          </p:nvPr>
        </p:nvSpPr>
        <p:spPr/>
        <p:txBody>
          <a:bodyPr>
            <a:normAutofit fontScale="90000"/>
          </a:bodyPr>
          <a:lstStyle/>
          <a:p>
            <a:r>
              <a:rPr lang="en-AU" dirty="0"/>
              <a:t>How do you know you are not on the right track?</a:t>
            </a:r>
          </a:p>
        </p:txBody>
      </p:sp>
      <p:sp>
        <p:nvSpPr>
          <p:cNvPr id="3" name="Content Placeholder 2">
            <a:extLst>
              <a:ext uri="{FF2B5EF4-FFF2-40B4-BE49-F238E27FC236}">
                <a16:creationId xmlns:a16="http://schemas.microsoft.com/office/drawing/2014/main" id="{F027F6DF-278F-4D88-BD7E-B73E42E8309C}"/>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365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pPr lvl="0"/>
            <a:r>
              <a:rPr lang="en-AU" sz="2000" dirty="0"/>
              <a:t>Common misleading views on what research is about:</a:t>
            </a:r>
          </a:p>
          <a:p>
            <a:pPr lvl="1"/>
            <a:r>
              <a:rPr lang="en-AU" sz="1400" b="1" dirty="0"/>
              <a:t>The theory hacker</a:t>
            </a:r>
          </a:p>
          <a:p>
            <a:pPr lvl="1">
              <a:buNone/>
            </a:pPr>
            <a:r>
              <a:rPr lang="en-AU" sz="1400" b="1" dirty="0"/>
              <a:t>	</a:t>
            </a:r>
            <a:r>
              <a:rPr lang="en-AU" sz="1400" dirty="0"/>
              <a:t>“I have come up with this theory/conceptual framework/model/methodology. It is not related to other theories/conceptual frameworks/models, or any empirical data for that matter. Most of the concepts have been defined differently by all the big shots in the field, but I just do not like their categories so I have invented my own. And I think it is surely better (I haven’t checked that either).”</a:t>
            </a:r>
            <a:endParaRPr lang="en-AU" dirty="0"/>
          </a:p>
          <a:p>
            <a:pPr marL="800080" lvl="1" indent="-342891">
              <a:buFont typeface="+mj-lt"/>
              <a:buAutoNum type="arabicPeriod"/>
            </a:pPr>
            <a:endParaRPr lang="en-AU" sz="1600" dirty="0"/>
          </a:p>
          <a:p>
            <a:pPr lvl="0"/>
            <a:endParaRPr lang="en-AU" sz="2000" b="1" dirty="0"/>
          </a:p>
        </p:txBody>
      </p:sp>
      <p:sp>
        <p:nvSpPr>
          <p:cNvPr id="2" name="Title 1"/>
          <p:cNvSpPr>
            <a:spLocks noGrp="1"/>
          </p:cNvSpPr>
          <p:nvPr>
            <p:ph type="title"/>
          </p:nvPr>
        </p:nvSpPr>
        <p:spPr/>
        <p:txBody>
          <a:bodyPr>
            <a:normAutofit fontScale="90000"/>
          </a:bodyPr>
          <a:lstStyle/>
          <a:p>
            <a:r>
              <a:rPr lang="en-AU" dirty="0"/>
              <a:t>How do you know you are not on the right track?</a:t>
            </a:r>
          </a:p>
        </p:txBody>
      </p:sp>
      <p:sp>
        <p:nvSpPr>
          <p:cNvPr id="3" name="Content Placeholder 2">
            <a:extLst>
              <a:ext uri="{FF2B5EF4-FFF2-40B4-BE49-F238E27FC236}">
                <a16:creationId xmlns:a16="http://schemas.microsoft.com/office/drawing/2014/main" id="{AB3E0A69-09CE-473E-ABC5-53CCAED3DCCD}"/>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10475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fontScale="92500" lnSpcReduction="10000"/>
          </a:bodyPr>
          <a:lstStyle/>
          <a:p>
            <a:pPr lvl="0"/>
            <a:r>
              <a:rPr lang="en-AU" sz="2000" b="1" dirty="0"/>
              <a:t>Ambition</a:t>
            </a:r>
          </a:p>
          <a:p>
            <a:pPr lvl="1"/>
            <a:r>
              <a:rPr lang="en-AU" sz="1600" dirty="0"/>
              <a:t>The ambition to complete a doctoral degree to enter (or progress) an academic career is different from the ambition to pursue a research degree as recognition of thought leadership for industry or corporate careers.</a:t>
            </a:r>
          </a:p>
          <a:p>
            <a:pPr lvl="1"/>
            <a:r>
              <a:rPr lang="en-AU" sz="1600" b="1" dirty="0"/>
              <a:t>What is your ambition?</a:t>
            </a:r>
          </a:p>
          <a:p>
            <a:pPr lvl="0"/>
            <a:endParaRPr lang="en-AU" sz="2000" b="1" dirty="0"/>
          </a:p>
          <a:p>
            <a:pPr lvl="0"/>
            <a:r>
              <a:rPr lang="en-AU" sz="2000" b="1" dirty="0"/>
              <a:t>Dedication</a:t>
            </a:r>
          </a:p>
          <a:p>
            <a:pPr lvl="1"/>
            <a:r>
              <a:rPr lang="en-AU" sz="1600" dirty="0"/>
              <a:t>The enthusiasm that you need to work on a novel and intrinsically complex challenge for a substantial amount of time </a:t>
            </a:r>
          </a:p>
          <a:p>
            <a:pPr lvl="1"/>
            <a:r>
              <a:rPr lang="en-AU" sz="1600" b="1" dirty="0"/>
              <a:t>Are you dedicated?</a:t>
            </a:r>
          </a:p>
          <a:p>
            <a:pPr lvl="0"/>
            <a:endParaRPr lang="en-AU" sz="2000" b="1" dirty="0"/>
          </a:p>
          <a:p>
            <a:pPr lvl="0"/>
            <a:r>
              <a:rPr lang="en-AU" sz="2000" b="1" dirty="0"/>
              <a:t>Commitment</a:t>
            </a:r>
            <a:endParaRPr lang="en-AU" sz="2000" dirty="0"/>
          </a:p>
          <a:p>
            <a:pPr lvl="1"/>
            <a:r>
              <a:rPr lang="en-AU" sz="1600" dirty="0"/>
              <a:t>The willingness to free time and resources to work dedicatedly on the research</a:t>
            </a:r>
          </a:p>
          <a:p>
            <a:pPr lvl="1"/>
            <a:r>
              <a:rPr lang="en-AU" sz="1600" b="1" dirty="0"/>
              <a:t>Are you free to commit yourself?</a:t>
            </a:r>
          </a:p>
        </p:txBody>
      </p:sp>
      <p:sp>
        <p:nvSpPr>
          <p:cNvPr id="2" name="Title 1"/>
          <p:cNvSpPr>
            <a:spLocks noGrp="1"/>
          </p:cNvSpPr>
          <p:nvPr>
            <p:ph type="title"/>
          </p:nvPr>
        </p:nvSpPr>
        <p:spPr/>
        <p:txBody>
          <a:bodyPr/>
          <a:lstStyle/>
          <a:p>
            <a:r>
              <a:rPr lang="en-AU" dirty="0"/>
              <a:t>What matters to research?</a:t>
            </a:r>
          </a:p>
        </p:txBody>
      </p:sp>
      <p:sp>
        <p:nvSpPr>
          <p:cNvPr id="3" name="Content Placeholder 2">
            <a:extLst>
              <a:ext uri="{FF2B5EF4-FFF2-40B4-BE49-F238E27FC236}">
                <a16:creationId xmlns:a16="http://schemas.microsoft.com/office/drawing/2014/main" id="{F918998C-E45A-4E9E-9A91-2E929A6CF06B}"/>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1776629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noAutofit/>
          </a:bodyPr>
          <a:lstStyle/>
          <a:p>
            <a:pPr marL="380990" indent="-380990">
              <a:buFont typeface="Arial" panose="020B0604020202020204" pitchFamily="34" charset="0"/>
              <a:buChar char="•"/>
            </a:pPr>
            <a:r>
              <a:rPr lang="en-AU" sz="1867" dirty="0"/>
              <a:t>Fewer than 65 percent of people who start PhD programs finish them (Bowen, W. and N. </a:t>
            </a:r>
            <a:r>
              <a:rPr lang="en-AU" sz="1867" dirty="0" err="1"/>
              <a:t>Rudenstine</a:t>
            </a:r>
            <a:r>
              <a:rPr lang="en-AU" sz="1867" dirty="0"/>
              <a:t>. 1992). More recent data paints a similar picture: </a:t>
            </a:r>
            <a:r>
              <a:rPr lang="en-US" sz="1867" dirty="0"/>
              <a:t>Attrition in residential doctoral programs is as high as 50 percent in face-to-face programs (de Vise, 2010) and 50–70 percent in online programs (</a:t>
            </a:r>
            <a:r>
              <a:rPr lang="en-US" sz="1867" dirty="0" err="1"/>
              <a:t>Rigler</a:t>
            </a:r>
            <a:r>
              <a:rPr lang="en-US" sz="1867" dirty="0"/>
              <a:t> Jr. et al., 2017). In Germany, attrition rates are said to be about 15 percent of doctoral students in social science disciplines and about 25 percent in engineering disciplines (Franz, 2015).</a:t>
            </a:r>
          </a:p>
          <a:p>
            <a:pPr marL="380990" indent="-380990">
              <a:buFont typeface="Arial" panose="020B0604020202020204" pitchFamily="34" charset="0"/>
              <a:buChar char="•"/>
            </a:pPr>
            <a:r>
              <a:rPr lang="en-US" sz="1867" dirty="0"/>
              <a:t>Ten percent of doctoral students claim to have considered suicide, and 54 percent of doctoral students have felt so depressed at various stages that they had difficulty functioning (</a:t>
            </a:r>
            <a:r>
              <a:rPr lang="en-US" sz="1867" dirty="0" err="1"/>
              <a:t>OnlinePhDPrograms.Net</a:t>
            </a:r>
            <a:r>
              <a:rPr lang="en-US" sz="1867" dirty="0"/>
              <a:t>).</a:t>
            </a:r>
          </a:p>
          <a:p>
            <a:pPr marL="380990" indent="-380990">
              <a:buFont typeface="Arial" panose="020B0604020202020204" pitchFamily="34" charset="0"/>
              <a:buChar char="•"/>
            </a:pPr>
            <a:r>
              <a:rPr lang="en-US" sz="1867" dirty="0"/>
              <a:t>In one study, 43 percent of participating graduate students reported experiencing more stress than they could handle, with PhD students expressing the greatest stress. More than half listed stress or burnout as a major concern, about a quarter cited feeling like outsiders, and nearly a third listed their relationships </a:t>
            </a:r>
            <a:r>
              <a:rPr lang="en-US" sz="1867" dirty="0" err="1"/>
              <a:t>withprofessors</a:t>
            </a:r>
            <a:r>
              <a:rPr lang="en-US" sz="1867" dirty="0"/>
              <a:t> as a cause of stress (Patterson, 2016).</a:t>
            </a:r>
            <a:endParaRPr lang="en-AU" sz="1867" dirty="0"/>
          </a:p>
          <a:p>
            <a:pPr lvl="1"/>
            <a:endParaRPr lang="en-AU" sz="2400" dirty="0"/>
          </a:p>
          <a:p>
            <a:r>
              <a:rPr lang="en-AU" sz="1867" dirty="0">
                <a:solidFill>
                  <a:srgbClr val="FF0000"/>
                </a:solidFill>
              </a:rPr>
              <a:t>Why is that?</a:t>
            </a:r>
          </a:p>
        </p:txBody>
      </p:sp>
      <p:sp>
        <p:nvSpPr>
          <p:cNvPr id="2" name="Title 1"/>
          <p:cNvSpPr>
            <a:spLocks noGrp="1"/>
          </p:cNvSpPr>
          <p:nvPr>
            <p:ph type="title"/>
          </p:nvPr>
        </p:nvSpPr>
        <p:spPr/>
        <p:txBody>
          <a:bodyPr/>
          <a:lstStyle/>
          <a:p>
            <a:r>
              <a:rPr lang="en-AU" dirty="0"/>
              <a:t>Research is a challenging task</a:t>
            </a:r>
          </a:p>
        </p:txBody>
      </p:sp>
      <p:sp>
        <p:nvSpPr>
          <p:cNvPr id="4" name="Content Placeholder 3">
            <a:extLst>
              <a:ext uri="{FF2B5EF4-FFF2-40B4-BE49-F238E27FC236}">
                <a16:creationId xmlns:a16="http://schemas.microsoft.com/office/drawing/2014/main" id="{3EABF14D-5B47-4D09-891D-71BCF8CCBC49}"/>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40463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AU" dirty="0"/>
              <a:t>Most common reason is that students do not understand the formal cause of earning a research degree.</a:t>
            </a:r>
          </a:p>
          <a:p>
            <a:pPr lvl="1"/>
            <a:r>
              <a:rPr lang="en-AU" dirty="0"/>
              <a:t>Elementary school is like learning to ride a tricycle.</a:t>
            </a:r>
          </a:p>
          <a:p>
            <a:pPr lvl="1"/>
            <a:r>
              <a:rPr lang="en-AU" dirty="0"/>
              <a:t>High school is like learning to ride a bicycle.</a:t>
            </a:r>
          </a:p>
          <a:p>
            <a:pPr lvl="1"/>
            <a:r>
              <a:rPr lang="en-AU" dirty="0"/>
              <a:t>College is like learning to drive a car.</a:t>
            </a:r>
          </a:p>
          <a:p>
            <a:pPr lvl="1"/>
            <a:r>
              <a:rPr lang="en-AU" dirty="0"/>
              <a:t>A master’s degree is like learning to drive a race car.</a:t>
            </a:r>
          </a:p>
          <a:p>
            <a:pPr lvl="1"/>
            <a:r>
              <a:rPr lang="en-AU" dirty="0"/>
              <a:t>Students often think that the next step (a research degree) is more of the same, like learning to fly an airplane.</a:t>
            </a:r>
          </a:p>
          <a:p>
            <a:pPr lvl="1"/>
            <a:r>
              <a:rPr lang="en-AU" dirty="0"/>
              <a:t>On the contrary, a research degree (like a PhD) is like learning to design a new car.</a:t>
            </a:r>
          </a:p>
        </p:txBody>
      </p:sp>
      <p:sp>
        <p:nvSpPr>
          <p:cNvPr id="2" name="Title 1"/>
          <p:cNvSpPr>
            <a:spLocks noGrp="1"/>
          </p:cNvSpPr>
          <p:nvPr>
            <p:ph type="title"/>
          </p:nvPr>
        </p:nvSpPr>
        <p:spPr/>
        <p:txBody>
          <a:bodyPr>
            <a:normAutofit fontScale="90000"/>
          </a:bodyPr>
          <a:lstStyle/>
          <a:p>
            <a:r>
              <a:rPr lang="en-AU" dirty="0"/>
              <a:t>Instead of taking in more knowledge, you have to create knowledge</a:t>
            </a:r>
          </a:p>
        </p:txBody>
      </p:sp>
      <p:sp>
        <p:nvSpPr>
          <p:cNvPr id="7" name="Content Placeholder 6">
            <a:extLst>
              <a:ext uri="{FF2B5EF4-FFF2-40B4-BE49-F238E27FC236}">
                <a16:creationId xmlns:a16="http://schemas.microsoft.com/office/drawing/2014/main" id="{BDCF1915-1D2E-464F-860B-73580F01C9C5}"/>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56007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marL="380990" indent="-380990">
              <a:buFont typeface="Arial" panose="020B0604020202020204" pitchFamily="34" charset="0"/>
              <a:buChar char="•"/>
            </a:pPr>
            <a:r>
              <a:rPr lang="en-AU" sz="2400" dirty="0"/>
              <a:t>The body of knowledge is the current accumulation of </a:t>
            </a:r>
            <a:r>
              <a:rPr lang="en-AU" sz="2400" b="1" dirty="0"/>
              <a:t>theories</a:t>
            </a:r>
            <a:r>
              <a:rPr lang="en-AU" sz="2400" dirty="0"/>
              <a:t>, </a:t>
            </a:r>
            <a:r>
              <a:rPr lang="en-AU" sz="2400" b="1" dirty="0"/>
              <a:t>evidence</a:t>
            </a:r>
            <a:r>
              <a:rPr lang="en-AU" sz="2400" dirty="0"/>
              <a:t> and </a:t>
            </a:r>
            <a:r>
              <a:rPr lang="en-AU" sz="2400" b="1" dirty="0"/>
              <a:t>methods</a:t>
            </a:r>
            <a:r>
              <a:rPr lang="en-AU" sz="2400" dirty="0"/>
              <a:t> in a certain domain (e.g. medicine, management, education etc).</a:t>
            </a:r>
          </a:p>
          <a:p>
            <a:pPr marL="380990" indent="-380990">
              <a:buFont typeface="Arial" panose="020B0604020202020204" pitchFamily="34" charset="0"/>
              <a:buChar char="•"/>
            </a:pPr>
            <a:r>
              <a:rPr lang="en-AU" sz="2400" dirty="0"/>
              <a:t>Typically consists of theories that have been evidenced – i.e., not falsified (yet).</a:t>
            </a:r>
          </a:p>
          <a:p>
            <a:pPr marL="380990" indent="-380990">
              <a:buFont typeface="Arial" panose="020B0604020202020204" pitchFamily="34" charset="0"/>
              <a:buChar char="•"/>
            </a:pPr>
            <a:r>
              <a:rPr lang="en-AU" sz="2400" dirty="0"/>
              <a:t>Also consists of methods that have been used to evidence or falsify theories.</a:t>
            </a:r>
          </a:p>
          <a:p>
            <a:pPr marL="380990" indent="-380990">
              <a:buFont typeface="Arial" panose="020B0604020202020204" pitchFamily="34" charset="0"/>
              <a:buChar char="•"/>
            </a:pPr>
            <a:r>
              <a:rPr lang="en-AU" sz="2400" dirty="0"/>
              <a:t>Sometimes can be innovative and important new evidence.</a:t>
            </a:r>
          </a:p>
          <a:p>
            <a:pPr marL="380990" indent="-380990">
              <a:buFont typeface="Arial" panose="020B0604020202020204" pitchFamily="34" charset="0"/>
              <a:buChar char="•"/>
            </a:pPr>
            <a:r>
              <a:rPr lang="en-AU" sz="2400" dirty="0"/>
              <a:t>Is available in the scientific community in the form of paper, articles and books.</a:t>
            </a:r>
          </a:p>
        </p:txBody>
      </p:sp>
      <p:sp>
        <p:nvSpPr>
          <p:cNvPr id="2" name="Title 1"/>
          <p:cNvSpPr>
            <a:spLocks noGrp="1"/>
          </p:cNvSpPr>
          <p:nvPr>
            <p:ph type="title"/>
          </p:nvPr>
        </p:nvSpPr>
        <p:spPr/>
        <p:txBody>
          <a:bodyPr/>
          <a:lstStyle/>
          <a:p>
            <a:r>
              <a:rPr lang="en-AU" dirty="0"/>
              <a:t>How do you create new knowledge?</a:t>
            </a:r>
          </a:p>
        </p:txBody>
      </p:sp>
      <p:sp>
        <p:nvSpPr>
          <p:cNvPr id="4" name="Content Placeholder 3">
            <a:extLst>
              <a:ext uri="{FF2B5EF4-FFF2-40B4-BE49-F238E27FC236}">
                <a16:creationId xmlns:a16="http://schemas.microsoft.com/office/drawing/2014/main" id="{C1A37841-4082-43B2-8868-EF9ECE025886}"/>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9569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What is the body </a:t>
            </a:r>
            <a:r>
              <a:rPr lang="en-AU" dirty="0" err="1"/>
              <a:t>ofknowledge</a:t>
            </a:r>
            <a:r>
              <a:rPr lang="en-AU" dirty="0"/>
              <a:t>?</a:t>
            </a:r>
          </a:p>
        </p:txBody>
      </p:sp>
      <p:sp>
        <p:nvSpPr>
          <p:cNvPr id="9" name="Content Placeholder 8">
            <a:extLst>
              <a:ext uri="{FF2B5EF4-FFF2-40B4-BE49-F238E27FC236}">
                <a16:creationId xmlns:a16="http://schemas.microsoft.com/office/drawing/2014/main" id="{2993233A-C92F-469A-944F-41EC6C6B7AC7}"/>
              </a:ext>
            </a:extLst>
          </p:cNvPr>
          <p:cNvSpPr>
            <a:spLocks noGrp="1"/>
          </p:cNvSpPr>
          <p:nvPr>
            <p:ph sz="quarter" idx="12"/>
          </p:nvPr>
        </p:nvSpPr>
        <p:spPr/>
        <p:txBody>
          <a:bodyPr/>
          <a:lstStyle/>
          <a:p>
            <a:endParaRPr lang="de-DE" dirty="0"/>
          </a:p>
        </p:txBody>
      </p:sp>
      <p:pic>
        <p:nvPicPr>
          <p:cNvPr id="197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5524" y="2088961"/>
            <a:ext cx="7198652" cy="4600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247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AU" sz="2000" dirty="0"/>
              <a:t>From my own work</a:t>
            </a:r>
          </a:p>
          <a:p>
            <a:pPr lvl="1"/>
            <a:r>
              <a:rPr lang="en-AU" sz="1800" b="1" dirty="0"/>
              <a:t>Question 1</a:t>
            </a:r>
            <a:r>
              <a:rPr lang="en-AU" sz="1800" dirty="0"/>
              <a:t>:</a:t>
            </a:r>
          </a:p>
          <a:p>
            <a:pPr lvl="2"/>
            <a:r>
              <a:rPr lang="en-US" sz="1400" dirty="0"/>
              <a:t>Seidel, S., Recker, J., and vom Brocke, J. "</a:t>
            </a:r>
            <a:r>
              <a:rPr lang="en-US" sz="1400" dirty="0" err="1">
                <a:hlinkClick r:id="rId2"/>
              </a:rPr>
              <a:t>Sensemaking</a:t>
            </a:r>
            <a:r>
              <a:rPr lang="en-US" sz="1400" dirty="0">
                <a:hlinkClick r:id="rId2"/>
              </a:rPr>
              <a:t> and Sustainable Practicing: Functional Affordances of Information Systems in Green Transformations</a:t>
            </a:r>
            <a:r>
              <a:rPr lang="en-US" sz="1400" dirty="0"/>
              <a:t>", </a:t>
            </a:r>
            <a:r>
              <a:rPr lang="en-US" sz="1400" i="1" dirty="0"/>
              <a:t>MIS Quarterly (37:4) 2013, pp. 1275-1299.</a:t>
            </a:r>
          </a:p>
          <a:p>
            <a:pPr lvl="2"/>
            <a:endParaRPr lang="en-US" sz="1400" i="1" dirty="0"/>
          </a:p>
          <a:p>
            <a:pPr lvl="1"/>
            <a:r>
              <a:rPr lang="en-AU" sz="1800" b="1" dirty="0"/>
              <a:t>Question 2</a:t>
            </a:r>
            <a:r>
              <a:rPr lang="en-AU" sz="1800" dirty="0"/>
              <a:t>: </a:t>
            </a:r>
          </a:p>
          <a:p>
            <a:pPr lvl="2"/>
            <a:r>
              <a:rPr lang="en-US" sz="1400" dirty="0"/>
              <a:t>Recker, J. and Lekse, D. "</a:t>
            </a:r>
            <a:r>
              <a:rPr lang="en-US" sz="1400" dirty="0">
                <a:hlinkClick r:id="rId3"/>
              </a:rPr>
              <a:t>A Field Study of Spatial Preferences in Enterprise Microblogging</a:t>
            </a:r>
            <a:r>
              <a:rPr lang="en-US" sz="1400" dirty="0"/>
              <a:t>", </a:t>
            </a:r>
            <a:r>
              <a:rPr lang="en-US" sz="1400" i="1" dirty="0"/>
              <a:t>Journal of Information Technology (31) 2016.</a:t>
            </a:r>
          </a:p>
          <a:p>
            <a:pPr lvl="2"/>
            <a:endParaRPr lang="en-US" sz="1400" i="1" dirty="0"/>
          </a:p>
          <a:p>
            <a:pPr lvl="1"/>
            <a:r>
              <a:rPr lang="en-AU" sz="1800" b="1" dirty="0"/>
              <a:t>Question 3</a:t>
            </a:r>
            <a:r>
              <a:rPr lang="en-AU" sz="1800" dirty="0"/>
              <a:t>: </a:t>
            </a:r>
          </a:p>
          <a:p>
            <a:pPr lvl="2"/>
            <a:r>
              <a:rPr lang="en-US" sz="1400" dirty="0"/>
              <a:t>Schmiedel, T., vom Brocke, J., and Recker, J. "</a:t>
            </a:r>
            <a:r>
              <a:rPr lang="en-US" sz="1400" dirty="0">
                <a:hlinkClick r:id="rId4"/>
              </a:rPr>
              <a:t>Development and Validation of an Instrument to Measure Organizational Cultures’ Support of Business Process Management</a:t>
            </a:r>
            <a:r>
              <a:rPr lang="en-US" sz="1400" dirty="0"/>
              <a:t>", </a:t>
            </a:r>
            <a:r>
              <a:rPr lang="en-US" sz="1400" i="1" dirty="0"/>
              <a:t>Information &amp; Management (51:1) 2014, pp. 43-56.</a:t>
            </a:r>
            <a:endParaRPr lang="en-AU" sz="1400" dirty="0"/>
          </a:p>
        </p:txBody>
      </p:sp>
      <p:sp>
        <p:nvSpPr>
          <p:cNvPr id="2" name="Title 1"/>
          <p:cNvSpPr>
            <a:spLocks noGrp="1"/>
          </p:cNvSpPr>
          <p:nvPr>
            <p:ph type="title"/>
          </p:nvPr>
        </p:nvSpPr>
        <p:spPr>
          <a:xfrm>
            <a:off x="1599636" y="365123"/>
            <a:ext cx="10592363" cy="1142729"/>
          </a:xfrm>
        </p:spPr>
        <p:txBody>
          <a:bodyPr>
            <a:normAutofit fontScale="90000"/>
          </a:bodyPr>
          <a:lstStyle/>
          <a:p>
            <a:r>
              <a:rPr lang="en-AU" dirty="0"/>
              <a:t>Examples for IS research that address questions I, II or III</a:t>
            </a:r>
          </a:p>
        </p:txBody>
      </p:sp>
    </p:spTree>
    <p:extLst>
      <p:ext uri="{BB962C8B-B14F-4D97-AF65-F5344CB8AC3E}">
        <p14:creationId xmlns:p14="http://schemas.microsoft.com/office/powerpoint/2010/main" val="2702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DE396F-48BF-4077-BA8F-2D723AA01C55}"/>
              </a:ext>
            </a:extLst>
          </p:cNvPr>
          <p:cNvSpPr>
            <a:spLocks noGrp="1"/>
          </p:cNvSpPr>
          <p:nvPr>
            <p:ph sz="quarter" idx="11"/>
          </p:nvPr>
        </p:nvSpPr>
        <p:spPr/>
        <p:txBody>
          <a:bodyPr>
            <a:normAutofit/>
          </a:bodyPr>
          <a:lstStyle/>
          <a:p>
            <a:r>
              <a:rPr lang="en-US" sz="2000" b="1" dirty="0">
                <a:effectLst/>
                <a:latin typeface="Calibri" panose="020F0502020204030204" pitchFamily="34" charset="0"/>
                <a:ea typeface="Times New Roman" panose="02020603050405020304" pitchFamily="18" charset="0"/>
                <a:cs typeface="GlyphLessFont"/>
              </a:rPr>
              <a:t>Students learn to…</a:t>
            </a:r>
            <a:endParaRPr lang="de-DE" sz="20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...understand principles of scientific inquiry such as replicability, independence, and precision.</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…evaluate phenomena and research problems of interest to information systems scholars</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...apply discipline and technical knowledge to analyze and evaluate scientific processes and outcomes in information systems.</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 distinguish, evaluate, and compare different research methods used in information systems research</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…frame important research questions and design research studies appropriate to address these research questions.</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…develop written communication skills to structure, explain and defend scientific thinking.</a:t>
            </a: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r>
              <a:rPr lang="en-US" sz="1800" dirty="0">
                <a:effectLst/>
                <a:latin typeface="Calibri" panose="020F0502020204030204" pitchFamily="34" charset="0"/>
                <a:ea typeface="Times New Roman" panose="02020603050405020304" pitchFamily="18" charset="0"/>
                <a:cs typeface="GlyphLessFont"/>
              </a:rPr>
              <a:t>…appreciate ethical issues in planning, conduct, and publishing of information systems research.</a:t>
            </a:r>
            <a:endParaRPr lang="de-DE" sz="2400" dirty="0"/>
          </a:p>
        </p:txBody>
      </p:sp>
      <p:sp>
        <p:nvSpPr>
          <p:cNvPr id="3" name="Title 2">
            <a:extLst>
              <a:ext uri="{FF2B5EF4-FFF2-40B4-BE49-F238E27FC236}">
                <a16:creationId xmlns:a16="http://schemas.microsoft.com/office/drawing/2014/main" id="{D9E19EC0-0248-4D4B-B9DC-1C039AB30684}"/>
              </a:ext>
            </a:extLst>
          </p:cNvPr>
          <p:cNvSpPr>
            <a:spLocks noGrp="1"/>
          </p:cNvSpPr>
          <p:nvPr>
            <p:ph type="title"/>
          </p:nvPr>
        </p:nvSpPr>
        <p:spPr/>
        <p:txBody>
          <a:bodyPr/>
          <a:lstStyle/>
          <a:p>
            <a:r>
              <a:rPr lang="de-DE" dirty="0"/>
              <a:t>Learning Outcomes</a:t>
            </a:r>
          </a:p>
        </p:txBody>
      </p:sp>
      <p:sp>
        <p:nvSpPr>
          <p:cNvPr id="4" name="Date Placeholder 3">
            <a:extLst>
              <a:ext uri="{FF2B5EF4-FFF2-40B4-BE49-F238E27FC236}">
                <a16:creationId xmlns:a16="http://schemas.microsoft.com/office/drawing/2014/main" id="{9AACBB50-E7F0-454E-8E1A-11EE2688D63C}"/>
              </a:ext>
            </a:extLst>
          </p:cNvPr>
          <p:cNvSpPr>
            <a:spLocks noGrp="1"/>
          </p:cNvSpPr>
          <p:nvPr>
            <p:ph type="dt" sz="half" idx="2"/>
          </p:nvPr>
        </p:nvSpPr>
        <p:spPr/>
        <p:txBody>
          <a:bodyPr/>
          <a:lstStyle/>
          <a:p>
            <a:endParaRPr lang="de-DE" dirty="0"/>
          </a:p>
        </p:txBody>
      </p:sp>
      <p:sp>
        <p:nvSpPr>
          <p:cNvPr id="5" name="Footer Placeholder 4">
            <a:extLst>
              <a:ext uri="{FF2B5EF4-FFF2-40B4-BE49-F238E27FC236}">
                <a16:creationId xmlns:a16="http://schemas.microsoft.com/office/drawing/2014/main" id="{C89F62C8-0922-4058-B1FB-E8A015C26639}"/>
              </a:ext>
            </a:extLst>
          </p:cNvPr>
          <p:cNvSpPr>
            <a:spLocks noGrp="1"/>
          </p:cNvSpPr>
          <p:nvPr>
            <p:ph type="ftr" sz="quarter" idx="3"/>
          </p:nvPr>
        </p:nvSpPr>
        <p:spPr/>
        <p:txBody>
          <a:bodyPr/>
          <a:lstStyle/>
          <a:p>
            <a:r>
              <a:rPr lang="en-US"/>
              <a:t>Teaching Notes: Scientific Research in Information Systems (2</a:t>
            </a:r>
            <a:r>
              <a:rPr lang="en-US" baseline="30000"/>
              <a:t>nd</a:t>
            </a:r>
            <a:r>
              <a:rPr lang="en-US"/>
              <a:t> edition) ~ © Copyright 2021 Jan Recker. All Rights Reserved. ~</a:t>
            </a:r>
            <a:endParaRPr lang="de-DE" dirty="0"/>
          </a:p>
        </p:txBody>
      </p:sp>
      <p:sp>
        <p:nvSpPr>
          <p:cNvPr id="6" name="Slide Number Placeholder 5">
            <a:extLst>
              <a:ext uri="{FF2B5EF4-FFF2-40B4-BE49-F238E27FC236}">
                <a16:creationId xmlns:a16="http://schemas.microsoft.com/office/drawing/2014/main" id="{89AF7E1A-CD2E-4867-B6FF-81575BCB6B8D}"/>
              </a:ext>
            </a:extLst>
          </p:cNvPr>
          <p:cNvSpPr>
            <a:spLocks noGrp="1"/>
          </p:cNvSpPr>
          <p:nvPr>
            <p:ph type="sldNum" sz="quarter" idx="4"/>
          </p:nvPr>
        </p:nvSpPr>
        <p:spPr/>
        <p:txBody>
          <a:bodyPr/>
          <a:lstStyle/>
          <a:p>
            <a:fld id="{48195EE2-BBDB-4836-A200-C62792C76FA9}" type="slidenum">
              <a:rPr lang="de-DE" smtClean="0"/>
              <a:pPr/>
              <a:t>5</a:t>
            </a:fld>
            <a:endParaRPr lang="de-DE" dirty="0"/>
          </a:p>
        </p:txBody>
      </p:sp>
      <p:sp>
        <p:nvSpPr>
          <p:cNvPr id="7" name="Content Placeholder 6">
            <a:extLst>
              <a:ext uri="{FF2B5EF4-FFF2-40B4-BE49-F238E27FC236}">
                <a16:creationId xmlns:a16="http://schemas.microsoft.com/office/drawing/2014/main" id="{1D60FDA2-0796-4539-AA50-BD82DE1852E4}"/>
              </a:ext>
            </a:extLst>
          </p:cNvPr>
          <p:cNvSpPr>
            <a:spLocks noGrp="1"/>
          </p:cNvSpPr>
          <p:nvPr>
            <p:ph sz="quarter" idx="12"/>
          </p:nvPr>
        </p:nvSpPr>
        <p:spPr/>
        <p:txBody>
          <a:bodyPr/>
          <a:lstStyle/>
          <a:p>
            <a:endParaRPr lang="de-DE"/>
          </a:p>
        </p:txBody>
      </p:sp>
    </p:spTree>
    <p:extLst>
      <p:ext uri="{BB962C8B-B14F-4D97-AF65-F5344CB8AC3E}">
        <p14:creationId xmlns:p14="http://schemas.microsoft.com/office/powerpoint/2010/main" val="2514679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845623" y="2004885"/>
            <a:ext cx="6096000" cy="4057650"/>
          </a:xfrm>
          <a:prstGeom prst="rect">
            <a:avLst/>
          </a:prstGeom>
        </p:spPr>
      </p:pic>
      <p:sp>
        <p:nvSpPr>
          <p:cNvPr id="2" name="Title 1"/>
          <p:cNvSpPr>
            <a:spLocks noGrp="1"/>
          </p:cNvSpPr>
          <p:nvPr>
            <p:ph type="title"/>
          </p:nvPr>
        </p:nvSpPr>
        <p:spPr/>
        <p:txBody>
          <a:bodyPr/>
          <a:lstStyle/>
          <a:p>
            <a:r>
              <a:rPr lang="en-US" dirty="0"/>
              <a:t>Example Question 2:</a:t>
            </a:r>
          </a:p>
        </p:txBody>
      </p:sp>
      <p:sp>
        <p:nvSpPr>
          <p:cNvPr id="3" name="Content Placeholder 2">
            <a:extLst>
              <a:ext uri="{FF2B5EF4-FFF2-40B4-BE49-F238E27FC236}">
                <a16:creationId xmlns:a16="http://schemas.microsoft.com/office/drawing/2014/main" id="{99924CC7-841A-40A0-A2A0-BF8B598220BC}"/>
              </a:ext>
            </a:extLst>
          </p:cNvPr>
          <p:cNvSpPr>
            <a:spLocks noGrp="1"/>
          </p:cNvSpPr>
          <p:nvPr>
            <p:ph sz="quarter" idx="12"/>
          </p:nvPr>
        </p:nvSpPr>
        <p:spPr/>
        <p:txBody>
          <a:bodyPr/>
          <a:lstStyle/>
          <a:p>
            <a:endParaRPr lang="de-DE"/>
          </a:p>
        </p:txBody>
      </p:sp>
      <p:sp>
        <p:nvSpPr>
          <p:cNvPr id="5" name="Rectangle 4"/>
          <p:cNvSpPr/>
          <p:nvPr/>
        </p:nvSpPr>
        <p:spPr>
          <a:xfrm>
            <a:off x="7632171" y="6405331"/>
            <a:ext cx="4572000" cy="400110"/>
          </a:xfrm>
          <a:prstGeom prst="rect">
            <a:avLst/>
          </a:prstGeom>
        </p:spPr>
        <p:txBody>
          <a:bodyPr>
            <a:spAutoFit/>
          </a:bodyPr>
          <a:lstStyle/>
          <a:p>
            <a:pPr algn="r"/>
            <a:r>
              <a:rPr lang="en-US" sz="1000" dirty="0">
                <a:solidFill>
                  <a:schemeClr val="tx1">
                    <a:lumMod val="50000"/>
                  </a:schemeClr>
                </a:solidFill>
                <a:latin typeface="Segoe UI" panose="020B0502040204020203" pitchFamily="34" charset="0"/>
              </a:rPr>
              <a:t>Recker, J., &amp; </a:t>
            </a:r>
            <a:r>
              <a:rPr lang="en-US" sz="1000" dirty="0" err="1">
                <a:solidFill>
                  <a:schemeClr val="tx1">
                    <a:lumMod val="50000"/>
                  </a:schemeClr>
                </a:solidFill>
                <a:latin typeface="Segoe UI" panose="020B0502040204020203" pitchFamily="34" charset="0"/>
              </a:rPr>
              <a:t>Lekse</a:t>
            </a:r>
            <a:r>
              <a:rPr lang="en-US" sz="1000" dirty="0">
                <a:solidFill>
                  <a:schemeClr val="tx1">
                    <a:lumMod val="50000"/>
                  </a:schemeClr>
                </a:solidFill>
                <a:latin typeface="Segoe UI" panose="020B0502040204020203" pitchFamily="34" charset="0"/>
              </a:rPr>
              <a:t>, D. (2016). A field study of spatial preferences in enterprise microblogging. </a:t>
            </a:r>
            <a:r>
              <a:rPr lang="en-US" sz="1000" i="1" dirty="0">
                <a:solidFill>
                  <a:schemeClr val="tx1">
                    <a:lumMod val="50000"/>
                  </a:schemeClr>
                </a:solidFill>
                <a:latin typeface="Segoe UI" panose="020B0502040204020203" pitchFamily="34" charset="0"/>
              </a:rPr>
              <a:t>Journal of Information Technology, 31(2), 115-129. </a:t>
            </a:r>
          </a:p>
        </p:txBody>
      </p:sp>
      <p:sp>
        <p:nvSpPr>
          <p:cNvPr id="7" name="TextBox 6">
            <a:extLst>
              <a:ext uri="{FF2B5EF4-FFF2-40B4-BE49-F238E27FC236}">
                <a16:creationId xmlns:a16="http://schemas.microsoft.com/office/drawing/2014/main" id="{1B3432D1-74A7-427D-AABA-709A662D6869}"/>
              </a:ext>
            </a:extLst>
          </p:cNvPr>
          <p:cNvSpPr txBox="1"/>
          <p:nvPr/>
        </p:nvSpPr>
        <p:spPr>
          <a:xfrm>
            <a:off x="431371" y="2773601"/>
            <a:ext cx="4512501" cy="830997"/>
          </a:xfrm>
          <a:prstGeom prst="rect">
            <a:avLst/>
          </a:prstGeom>
          <a:noFill/>
        </p:spPr>
        <p:txBody>
          <a:bodyPr wrap="square">
            <a:spAutoFit/>
          </a:bodyPr>
          <a:lstStyle/>
          <a:p>
            <a:r>
              <a:rPr lang="en-US" sz="2400" i="1" dirty="0"/>
              <a:t>Implementing Enterprise Social Networks at Woolworths Group</a:t>
            </a:r>
            <a:endParaRPr lang="de-DE" sz="2400" i="1" dirty="0"/>
          </a:p>
        </p:txBody>
      </p:sp>
    </p:spTree>
    <p:extLst>
      <p:ext uri="{BB962C8B-B14F-4D97-AF65-F5344CB8AC3E}">
        <p14:creationId xmlns:p14="http://schemas.microsoft.com/office/powerpoint/2010/main" val="2035559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C5529-D98E-4043-8DAF-618B0F85B32D}"/>
              </a:ext>
            </a:extLst>
          </p:cNvPr>
          <p:cNvSpPr>
            <a:spLocks noGrp="1"/>
          </p:cNvSpPr>
          <p:nvPr>
            <p:ph sz="quarter" idx="11"/>
          </p:nvPr>
        </p:nvSpPr>
        <p:spPr/>
        <p:txBody>
          <a:bodyPr/>
          <a:lstStyle/>
          <a:p>
            <a:endParaRPr lang="de-DE"/>
          </a:p>
        </p:txBody>
      </p:sp>
      <p:sp>
        <p:nvSpPr>
          <p:cNvPr id="2" name="Title 1"/>
          <p:cNvSpPr>
            <a:spLocks noGrp="1"/>
          </p:cNvSpPr>
          <p:nvPr>
            <p:ph type="title"/>
          </p:nvPr>
        </p:nvSpPr>
        <p:spPr/>
        <p:txBody>
          <a:bodyPr>
            <a:normAutofit fontScale="90000"/>
          </a:bodyPr>
          <a:lstStyle/>
          <a:p>
            <a:r>
              <a:rPr lang="en-US" dirty="0"/>
              <a:t>Implementing Enterprise Social Networks at Woolworths Group</a:t>
            </a:r>
          </a:p>
        </p:txBody>
      </p:sp>
      <p:sp>
        <p:nvSpPr>
          <p:cNvPr id="4" name="Content Placeholder 3">
            <a:extLst>
              <a:ext uri="{FF2B5EF4-FFF2-40B4-BE49-F238E27FC236}">
                <a16:creationId xmlns:a16="http://schemas.microsoft.com/office/drawing/2014/main" id="{1A56FCCB-B19F-45F6-BE84-12245573C998}"/>
              </a:ext>
            </a:extLst>
          </p:cNvPr>
          <p:cNvSpPr>
            <a:spLocks noGrp="1"/>
          </p:cNvSpPr>
          <p:nvPr>
            <p:ph sz="quarter" idx="12"/>
          </p:nvPr>
        </p:nvSpPr>
        <p:spPr/>
        <p:txBody>
          <a:bodyPr/>
          <a:lstStyle/>
          <a:p>
            <a:endParaRPr lang="de-DE"/>
          </a:p>
        </p:txBody>
      </p:sp>
      <p:pic>
        <p:nvPicPr>
          <p:cNvPr id="6" name="Picture 2">
            <a:extLst>
              <a:ext uri="{FF2B5EF4-FFF2-40B4-BE49-F238E27FC236}">
                <a16:creationId xmlns:a16="http://schemas.microsoft.com/office/drawing/2014/main" id="{3905EB1E-F7B3-4BB2-BB60-C566252A68F0}"/>
              </a:ext>
            </a:extLst>
          </p:cNvPr>
          <p:cNvPicPr>
            <a:picLocks noChangeAspect="1" noChangeArrowheads="1"/>
          </p:cNvPicPr>
          <p:nvPr/>
        </p:nvPicPr>
        <p:blipFill>
          <a:blip r:embed="rId3" cstate="print"/>
          <a:srcRect/>
          <a:stretch>
            <a:fillRect/>
          </a:stretch>
        </p:blipFill>
        <p:spPr bwMode="auto">
          <a:xfrm>
            <a:off x="-1" y="0"/>
            <a:ext cx="12192001"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0877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8" y="0"/>
            <a:ext cx="12236408" cy="6900389"/>
          </a:xfrm>
          <a:prstGeom prst="rect">
            <a:avLst/>
          </a:prstGeom>
          <a:solidFill>
            <a:schemeClr val="bg1"/>
          </a:solidFill>
          <a:ln>
            <a:noFill/>
          </a:ln>
        </p:spPr>
      </p:pic>
      <p:pic>
        <p:nvPicPr>
          <p:cNvPr id="31748" name="Picture 4" descr="\\staffhome.qut.edu.au\staffgroupr$\recker\Desktop\tr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6" y="335433"/>
            <a:ext cx="10696002" cy="644832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60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down)">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3:</a:t>
            </a:r>
          </a:p>
        </p:txBody>
      </p:sp>
      <p:sp>
        <p:nvSpPr>
          <p:cNvPr id="5" name="Rectangle 4"/>
          <p:cNvSpPr/>
          <p:nvPr/>
        </p:nvSpPr>
        <p:spPr>
          <a:xfrm>
            <a:off x="5076395" y="6309321"/>
            <a:ext cx="7068277" cy="461665"/>
          </a:xfrm>
          <a:prstGeom prst="rect">
            <a:avLst/>
          </a:prstGeom>
        </p:spPr>
        <p:txBody>
          <a:bodyPr wrap="square">
            <a:spAutoFit/>
          </a:bodyPr>
          <a:lstStyle/>
          <a:p>
            <a:r>
              <a:rPr lang="en-US" sz="1200" dirty="0" err="1">
                <a:latin typeface="Calibri" panose="020F0502020204030204" pitchFamily="34" charset="0"/>
              </a:rPr>
              <a:t>Schmiedel</a:t>
            </a:r>
            <a:r>
              <a:rPr lang="en-US" sz="1200" dirty="0">
                <a:latin typeface="Calibri" panose="020F0502020204030204" pitchFamily="34" charset="0"/>
              </a:rPr>
              <a:t>, T., vom Brocke, J., &amp; Recker, J. (2014). Development and Validation of an Instrument to Measure Organizational Cultures’ Support of Business Process Management. </a:t>
            </a:r>
            <a:r>
              <a:rPr lang="en-US" sz="1200" i="1" dirty="0">
                <a:latin typeface="Calibri" panose="020F0502020204030204" pitchFamily="34" charset="0"/>
              </a:rPr>
              <a:t>Information &amp; Management, 51(1), 43-56. </a:t>
            </a:r>
          </a:p>
        </p:txBody>
      </p:sp>
      <p:sp>
        <p:nvSpPr>
          <p:cNvPr id="7" name="TextBox 6">
            <a:extLst>
              <a:ext uri="{FF2B5EF4-FFF2-40B4-BE49-F238E27FC236}">
                <a16:creationId xmlns:a16="http://schemas.microsoft.com/office/drawing/2014/main" id="{1B3432D1-74A7-427D-AABA-709A662D6869}"/>
              </a:ext>
            </a:extLst>
          </p:cNvPr>
          <p:cNvSpPr txBox="1"/>
          <p:nvPr/>
        </p:nvSpPr>
        <p:spPr>
          <a:xfrm>
            <a:off x="431371" y="2773600"/>
            <a:ext cx="4512501" cy="1200329"/>
          </a:xfrm>
          <a:prstGeom prst="rect">
            <a:avLst/>
          </a:prstGeom>
          <a:noFill/>
        </p:spPr>
        <p:txBody>
          <a:bodyPr wrap="square">
            <a:spAutoFit/>
          </a:bodyPr>
          <a:lstStyle/>
          <a:p>
            <a:r>
              <a:rPr lang="en-US" sz="2400" i="1" dirty="0"/>
              <a:t>Can we measure whether an organization’s culture is ready for Business Process Management?</a:t>
            </a:r>
            <a:endParaRPr lang="de-DE" sz="2400" i="1" dirty="0"/>
          </a:p>
        </p:txBody>
      </p:sp>
      <p:pic>
        <p:nvPicPr>
          <p:cNvPr id="6" name="Picture 5">
            <a:extLst>
              <a:ext uri="{FF2B5EF4-FFF2-40B4-BE49-F238E27FC236}">
                <a16:creationId xmlns:a16="http://schemas.microsoft.com/office/drawing/2014/main" id="{E4C94DFF-798F-4E57-8689-F36661E4F83D}"/>
              </a:ext>
            </a:extLst>
          </p:cNvPr>
          <p:cNvPicPr>
            <a:picLocks noChangeAspect="1"/>
          </p:cNvPicPr>
          <p:nvPr/>
        </p:nvPicPr>
        <p:blipFill>
          <a:blip r:embed="rId3"/>
          <a:stretch>
            <a:fillRect/>
          </a:stretch>
        </p:blipFill>
        <p:spPr>
          <a:xfrm>
            <a:off x="7248131" y="1508787"/>
            <a:ext cx="4283984" cy="45509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D934528-AF8C-4720-8AAF-9B7BF729827F}"/>
              </a:ext>
            </a:extLst>
          </p:cNvPr>
          <p:cNvSpPr txBox="1"/>
          <p:nvPr/>
        </p:nvSpPr>
        <p:spPr>
          <a:xfrm>
            <a:off x="1599636" y="1100623"/>
            <a:ext cx="3995955" cy="461665"/>
          </a:xfrm>
          <a:prstGeom prst="rect">
            <a:avLst/>
          </a:prstGeom>
          <a:noFill/>
        </p:spPr>
        <p:txBody>
          <a:bodyPr wrap="square">
            <a:spAutoFit/>
          </a:bodyPr>
          <a:lstStyle/>
          <a:p>
            <a:r>
              <a:rPr lang="de-DE" sz="2400" dirty="0">
                <a:hlinkClick r:id="rId4"/>
              </a:rPr>
              <a:t>http://www.bpm-culture.org</a:t>
            </a:r>
            <a:r>
              <a:rPr lang="de-DE" sz="2400" dirty="0"/>
              <a:t> </a:t>
            </a:r>
          </a:p>
        </p:txBody>
      </p:sp>
    </p:spTree>
    <p:extLst>
      <p:ext uri="{BB962C8B-B14F-4D97-AF65-F5344CB8AC3E}">
        <p14:creationId xmlns:p14="http://schemas.microsoft.com/office/powerpoint/2010/main" val="4266285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DDDA4-E2EE-4A41-89F5-170F3BD37F29}"/>
              </a:ext>
            </a:extLst>
          </p:cNvPr>
          <p:cNvSpPr>
            <a:spLocks noGrp="1"/>
          </p:cNvSpPr>
          <p:nvPr>
            <p:ph sz="quarter" idx="11"/>
          </p:nvPr>
        </p:nvSpPr>
        <p:spPr/>
        <p:txBody>
          <a:bodyPr>
            <a:normAutofit fontScale="92500" lnSpcReduction="20000"/>
          </a:bodyPr>
          <a:lstStyle/>
          <a:p>
            <a:pPr defTabSz="1219170" eaLnBrk="0" fontAlgn="base" hangingPunct="0">
              <a:lnSpc>
                <a:spcPct val="100000"/>
              </a:lnSpc>
              <a:spcBef>
                <a:spcPct val="0"/>
              </a:spcBef>
              <a:spcAft>
                <a:spcPct val="0"/>
              </a:spcAft>
            </a:pPr>
            <a:r>
              <a:rPr lang="de-DE" altLang="de-DE" dirty="0">
                <a:latin typeface="Arial" panose="020B0604020202020204" pitchFamily="34" charset="0"/>
              </a:rPr>
              <a:t>The </a:t>
            </a:r>
            <a:r>
              <a:rPr lang="de-DE" altLang="de-DE" dirty="0" err="1">
                <a:latin typeface="Arial" panose="020B0604020202020204" pitchFamily="34" charset="0"/>
              </a:rPr>
              <a:t>following</a:t>
            </a:r>
            <a:r>
              <a:rPr lang="de-DE" altLang="de-DE" dirty="0">
                <a:latin typeface="Arial" panose="020B0604020202020204" pitchFamily="34" charset="0"/>
              </a:rPr>
              <a:t> </a:t>
            </a:r>
            <a:r>
              <a:rPr lang="de-DE" altLang="de-DE" dirty="0" err="1">
                <a:latin typeface="Arial" panose="020B0604020202020204" pitchFamily="34" charset="0"/>
              </a:rPr>
              <a:t>four</a:t>
            </a:r>
            <a:r>
              <a:rPr lang="de-DE" altLang="de-DE" dirty="0">
                <a:latin typeface="Arial" panose="020B0604020202020204" pitchFamily="34" charset="0"/>
              </a:rPr>
              <a:t> </a:t>
            </a:r>
            <a:r>
              <a:rPr lang="de-DE" altLang="de-DE" dirty="0" err="1">
                <a:latin typeface="Arial" panose="020B0604020202020204" pitchFamily="34" charset="0"/>
              </a:rPr>
              <a:t>cultural</a:t>
            </a:r>
            <a:r>
              <a:rPr lang="de-DE" altLang="de-DE" dirty="0">
                <a:latin typeface="Arial" panose="020B0604020202020204" pitchFamily="34" charset="0"/>
              </a:rPr>
              <a:t> </a:t>
            </a:r>
            <a:r>
              <a:rPr lang="de-DE" altLang="de-DE" dirty="0" err="1">
                <a:latin typeface="Arial" panose="020B0604020202020204" pitchFamily="34" charset="0"/>
              </a:rPr>
              <a:t>values</a:t>
            </a:r>
            <a:r>
              <a:rPr lang="de-DE" altLang="de-DE" dirty="0">
                <a:latin typeface="Arial" panose="020B0604020202020204" pitchFamily="34" charset="0"/>
              </a:rPr>
              <a:t> and </a:t>
            </a:r>
            <a:r>
              <a:rPr lang="de-DE" altLang="de-DE" dirty="0" err="1">
                <a:latin typeface="Arial" panose="020B0604020202020204" pitchFamily="34" charset="0"/>
              </a:rPr>
              <a:t>their</a:t>
            </a:r>
            <a:r>
              <a:rPr lang="de-DE" altLang="de-DE" dirty="0">
                <a:latin typeface="Arial" panose="020B0604020202020204" pitchFamily="34" charset="0"/>
              </a:rPr>
              <a:t> </a:t>
            </a:r>
            <a:r>
              <a:rPr lang="de-DE" altLang="de-DE" dirty="0" err="1">
                <a:latin typeface="Arial" panose="020B0604020202020204" pitchFamily="34" charset="0"/>
              </a:rPr>
              <a:t>subdimensions</a:t>
            </a:r>
            <a:r>
              <a:rPr lang="de-DE" altLang="de-DE" dirty="0">
                <a:latin typeface="Arial" panose="020B0604020202020204" pitchFamily="34" charset="0"/>
              </a:rPr>
              <a:t> </a:t>
            </a:r>
            <a:r>
              <a:rPr lang="de-DE" altLang="de-DE" dirty="0" err="1">
                <a:latin typeface="Arial" panose="020B0604020202020204" pitchFamily="34" charset="0"/>
              </a:rPr>
              <a:t>are</a:t>
            </a:r>
            <a:r>
              <a:rPr lang="de-DE" altLang="de-DE" dirty="0">
                <a:latin typeface="Arial" panose="020B0604020202020204" pitchFamily="34" charset="0"/>
              </a:rPr>
              <a:t> </a:t>
            </a:r>
            <a:r>
              <a:rPr lang="de-DE" altLang="de-DE" dirty="0" err="1">
                <a:latin typeface="Arial" panose="020B0604020202020204" pitchFamily="34" charset="0"/>
              </a:rPr>
              <a:t>critical</a:t>
            </a:r>
            <a:r>
              <a:rPr lang="de-DE" altLang="de-DE" dirty="0">
                <a:latin typeface="Arial" panose="020B0604020202020204" pitchFamily="34" charset="0"/>
              </a:rPr>
              <a:t> </a:t>
            </a: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success</a:t>
            </a:r>
            <a:r>
              <a:rPr lang="de-DE" altLang="de-DE" dirty="0">
                <a:latin typeface="Arial" panose="020B0604020202020204" pitchFamily="34" charset="0"/>
              </a:rPr>
              <a:t> of BPM initiatives:</a:t>
            </a:r>
          </a:p>
          <a:p>
            <a:pPr defTabSz="1219170" eaLnBrk="0" fontAlgn="base" hangingPunct="0">
              <a:lnSpc>
                <a:spcPct val="100000"/>
              </a:lnSpc>
              <a:spcBef>
                <a:spcPct val="0"/>
              </a:spcBef>
              <a:spcAft>
                <a:spcPct val="0"/>
              </a:spcAft>
            </a:pPr>
            <a:endParaRPr lang="de-DE" altLang="de-DE" dirty="0">
              <a:latin typeface="Arial" panose="020B0604020202020204" pitchFamily="34" charset="0"/>
            </a:endParaRPr>
          </a:p>
          <a:p>
            <a:pPr marL="457189" indent="-457189" defTabSz="1219170" eaLnBrk="0" fontAlgn="base" hangingPunct="0">
              <a:lnSpc>
                <a:spcPct val="100000"/>
              </a:lnSpc>
              <a:spcBef>
                <a:spcPct val="0"/>
              </a:spcBef>
              <a:spcAft>
                <a:spcPct val="0"/>
              </a:spcAft>
              <a:buFont typeface="Arial" panose="020B0604020202020204" pitchFamily="34" charset="0"/>
              <a:buChar char="•"/>
            </a:pPr>
            <a:r>
              <a:rPr lang="de-DE" altLang="de-DE" b="1" dirty="0">
                <a:latin typeface="Arial" panose="020B0604020202020204" pitchFamily="34" charset="0"/>
              </a:rPr>
              <a:t>Customer Orientation</a:t>
            </a:r>
            <a:br>
              <a:rPr lang="de-DE" altLang="de-DE" b="1"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does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a:t>
            </a:r>
            <a:r>
              <a:rPr lang="de-DE" altLang="de-DE" dirty="0" err="1">
                <a:latin typeface="Arial" panose="020B0604020202020204" pitchFamily="34" charset="0"/>
              </a:rPr>
              <a:t>take</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perspective</a:t>
            </a:r>
            <a:r>
              <a:rPr lang="de-DE" altLang="de-DE" dirty="0">
                <a:latin typeface="Arial" panose="020B0604020202020204" pitchFamily="34" charset="0"/>
              </a:rPr>
              <a:t> of </a:t>
            </a:r>
            <a:r>
              <a:rPr lang="de-DE" altLang="de-DE" b="1" dirty="0">
                <a:latin typeface="Arial" panose="020B0604020202020204" pitchFamily="34" charset="0"/>
              </a:rPr>
              <a:t>external </a:t>
            </a:r>
            <a:r>
              <a:rPr lang="de-DE" altLang="de-DE" b="1" dirty="0" err="1">
                <a:latin typeface="Arial" panose="020B0604020202020204" pitchFamily="34" charset="0"/>
              </a:rPr>
              <a:t>customers</a:t>
            </a:r>
            <a:r>
              <a:rPr lang="de-DE" altLang="de-DE" dirty="0">
                <a:latin typeface="Arial" panose="020B0604020202020204" pitchFamily="34" charset="0"/>
              </a:rPr>
              <a:t>?</a:t>
            </a:r>
            <a:br>
              <a:rPr lang="de-DE" altLang="de-DE"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does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a:t>
            </a:r>
            <a:r>
              <a:rPr lang="de-DE" altLang="de-DE" dirty="0" err="1">
                <a:latin typeface="Arial" panose="020B0604020202020204" pitchFamily="34" charset="0"/>
              </a:rPr>
              <a:t>take</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perspective</a:t>
            </a:r>
            <a:r>
              <a:rPr lang="de-DE" altLang="de-DE" dirty="0">
                <a:latin typeface="Arial" panose="020B0604020202020204" pitchFamily="34" charset="0"/>
              </a:rPr>
              <a:t> of </a:t>
            </a:r>
            <a:r>
              <a:rPr lang="de-DE" altLang="de-DE" b="1" dirty="0">
                <a:latin typeface="Arial" panose="020B0604020202020204" pitchFamily="34" charset="0"/>
              </a:rPr>
              <a:t>internal </a:t>
            </a:r>
            <a:r>
              <a:rPr lang="de-DE" altLang="de-DE" b="1" dirty="0" err="1">
                <a:latin typeface="Arial" panose="020B0604020202020204" pitchFamily="34" charset="0"/>
              </a:rPr>
              <a:t>customers</a:t>
            </a:r>
            <a:r>
              <a:rPr lang="de-DE" altLang="de-DE" dirty="0">
                <a:latin typeface="Arial" panose="020B0604020202020204" pitchFamily="34" charset="0"/>
              </a:rPr>
              <a:t>? </a:t>
            </a:r>
          </a:p>
          <a:p>
            <a:pPr marL="457189" indent="-457189" defTabSz="1219170" eaLnBrk="0" fontAlgn="base" hangingPunct="0">
              <a:lnSpc>
                <a:spcPct val="100000"/>
              </a:lnSpc>
              <a:spcBef>
                <a:spcPct val="0"/>
              </a:spcBef>
              <a:spcAft>
                <a:spcPct val="0"/>
              </a:spcAft>
              <a:buFont typeface="Arial" panose="020B0604020202020204" pitchFamily="34" charset="0"/>
              <a:buChar char="•"/>
            </a:pPr>
            <a:r>
              <a:rPr lang="de-DE" altLang="de-DE" b="1" dirty="0">
                <a:latin typeface="Arial" panose="020B0604020202020204" pitchFamily="34" charset="0"/>
              </a:rPr>
              <a:t>Excellence</a:t>
            </a:r>
            <a:br>
              <a:rPr lang="de-DE" altLang="de-DE" b="1"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is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open </a:t>
            </a:r>
            <a:r>
              <a:rPr lang="de-DE" altLang="de-DE" dirty="0" err="1">
                <a:latin typeface="Arial" panose="020B0604020202020204" pitchFamily="34" charset="0"/>
              </a:rPr>
              <a:t>for</a:t>
            </a:r>
            <a:r>
              <a:rPr lang="de-DE" altLang="de-DE" dirty="0">
                <a:latin typeface="Arial" panose="020B0604020202020204" pitchFamily="34" charset="0"/>
              </a:rPr>
              <a:t> </a:t>
            </a:r>
            <a:r>
              <a:rPr lang="de-DE" altLang="de-DE" dirty="0" err="1">
                <a:latin typeface="Arial" panose="020B0604020202020204" pitchFamily="34" charset="0"/>
              </a:rPr>
              <a:t>continuous</a:t>
            </a:r>
            <a:r>
              <a:rPr lang="de-DE" altLang="de-DE" dirty="0">
                <a:latin typeface="Arial" panose="020B0604020202020204" pitchFamily="34" charset="0"/>
              </a:rPr>
              <a:t> </a:t>
            </a:r>
            <a:r>
              <a:rPr lang="de-DE" altLang="de-DE" dirty="0" err="1">
                <a:latin typeface="Arial" panose="020B0604020202020204" pitchFamily="34" charset="0"/>
              </a:rPr>
              <a:t>process</a:t>
            </a:r>
            <a:r>
              <a:rPr lang="de-DE" altLang="de-DE" dirty="0">
                <a:latin typeface="Arial" panose="020B0604020202020204" pitchFamily="34" charset="0"/>
              </a:rPr>
              <a:t> </a:t>
            </a:r>
            <a:r>
              <a:rPr lang="de-DE" altLang="de-DE" b="1" dirty="0" err="1">
                <a:latin typeface="Arial" panose="020B0604020202020204" pitchFamily="34" charset="0"/>
              </a:rPr>
              <a:t>improvement</a:t>
            </a:r>
            <a:r>
              <a:rPr lang="de-DE" altLang="de-DE" dirty="0">
                <a:latin typeface="Arial" panose="020B0604020202020204" pitchFamily="34" charset="0"/>
              </a:rPr>
              <a:t>?</a:t>
            </a:r>
            <a:br>
              <a:rPr lang="de-DE" altLang="de-DE"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is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open </a:t>
            </a:r>
            <a:r>
              <a:rPr lang="de-DE" altLang="de-DE" dirty="0" err="1">
                <a:latin typeface="Arial" panose="020B0604020202020204" pitchFamily="34" charset="0"/>
              </a:rPr>
              <a:t>for</a:t>
            </a:r>
            <a:r>
              <a:rPr lang="de-DE" altLang="de-DE" dirty="0">
                <a:latin typeface="Arial" panose="020B0604020202020204" pitchFamily="34" charset="0"/>
              </a:rPr>
              <a:t> </a:t>
            </a:r>
            <a:r>
              <a:rPr lang="de-DE" altLang="de-DE" dirty="0" err="1">
                <a:latin typeface="Arial" panose="020B0604020202020204" pitchFamily="34" charset="0"/>
              </a:rPr>
              <a:t>process</a:t>
            </a:r>
            <a:r>
              <a:rPr lang="de-DE" altLang="de-DE" dirty="0">
                <a:latin typeface="Arial" panose="020B0604020202020204" pitchFamily="34" charset="0"/>
              </a:rPr>
              <a:t> </a:t>
            </a:r>
            <a:r>
              <a:rPr lang="de-DE" altLang="de-DE" b="1" dirty="0" err="1">
                <a:latin typeface="Arial" panose="020B0604020202020204" pitchFamily="34" charset="0"/>
              </a:rPr>
              <a:t>innovations</a:t>
            </a:r>
            <a:r>
              <a:rPr lang="de-DE" altLang="de-DE" dirty="0">
                <a:latin typeface="Arial" panose="020B0604020202020204" pitchFamily="34" charset="0"/>
              </a:rPr>
              <a:t>? </a:t>
            </a:r>
          </a:p>
          <a:p>
            <a:pPr marL="457189" indent="-457189" defTabSz="1219170" eaLnBrk="0" fontAlgn="base" hangingPunct="0">
              <a:lnSpc>
                <a:spcPct val="100000"/>
              </a:lnSpc>
              <a:spcBef>
                <a:spcPct val="0"/>
              </a:spcBef>
              <a:spcAft>
                <a:spcPct val="0"/>
              </a:spcAft>
              <a:buFont typeface="Arial" panose="020B0604020202020204" pitchFamily="34" charset="0"/>
              <a:buChar char="•"/>
            </a:pPr>
            <a:r>
              <a:rPr lang="de-DE" altLang="de-DE" b="1" dirty="0" err="1">
                <a:latin typeface="Arial" panose="020B0604020202020204" pitchFamily="34" charset="0"/>
              </a:rPr>
              <a:t>Responsibility</a:t>
            </a:r>
            <a:br>
              <a:rPr lang="de-DE" altLang="de-DE" b="1"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does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a:t>
            </a:r>
            <a:r>
              <a:rPr lang="de-DE" altLang="de-DE" dirty="0" err="1">
                <a:latin typeface="Arial" panose="020B0604020202020204" pitchFamily="34" charset="0"/>
              </a:rPr>
              <a:t>foster</a:t>
            </a:r>
            <a:r>
              <a:rPr lang="de-DE" altLang="de-DE" dirty="0">
                <a:latin typeface="Arial" panose="020B0604020202020204" pitchFamily="34" charset="0"/>
              </a:rPr>
              <a:t> </a:t>
            </a:r>
            <a:r>
              <a:rPr lang="de-DE" altLang="de-DE" b="1" dirty="0" err="1">
                <a:latin typeface="Arial" panose="020B0604020202020204" pitchFamily="34" charset="0"/>
              </a:rPr>
              <a:t>accountability</a:t>
            </a:r>
            <a:r>
              <a:rPr lang="de-DE" altLang="de-DE" dirty="0">
                <a:latin typeface="Arial" panose="020B0604020202020204" pitchFamily="34" charset="0"/>
              </a:rPr>
              <a:t> </a:t>
            </a: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process</a:t>
            </a:r>
            <a:r>
              <a:rPr lang="de-DE" altLang="de-DE" dirty="0">
                <a:latin typeface="Arial" panose="020B0604020202020204" pitchFamily="34" charset="0"/>
              </a:rPr>
              <a:t> </a:t>
            </a:r>
            <a:r>
              <a:rPr lang="de-DE" altLang="de-DE" dirty="0" err="1">
                <a:latin typeface="Arial" panose="020B0604020202020204" pitchFamily="34" charset="0"/>
              </a:rPr>
              <a:t>objectives</a:t>
            </a:r>
            <a:r>
              <a:rPr lang="de-DE" altLang="de-DE" dirty="0">
                <a:latin typeface="Arial" panose="020B0604020202020204" pitchFamily="34" charset="0"/>
              </a:rPr>
              <a:t>?</a:t>
            </a:r>
            <a:br>
              <a:rPr lang="de-DE" altLang="de-DE"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a:t>
            </a:r>
            <a:r>
              <a:rPr lang="de-DE" altLang="de-DE" dirty="0" err="1">
                <a:latin typeface="Arial" panose="020B0604020202020204" pitchFamily="34" charset="0"/>
              </a:rPr>
              <a:t>does</a:t>
            </a:r>
            <a:r>
              <a:rPr lang="de-DE" altLang="de-DE" dirty="0">
                <a:latin typeface="Arial" panose="020B0604020202020204" pitchFamily="34" charset="0"/>
              </a:rPr>
              <a:t> </a:t>
            </a:r>
            <a:r>
              <a:rPr lang="de-DE" altLang="de-DE" dirty="0" err="1">
                <a:latin typeface="Arial" panose="020B0604020202020204" pitchFamily="34" charset="0"/>
              </a:rPr>
              <a:t>the</a:t>
            </a:r>
            <a:r>
              <a:rPr lang="de-DE" altLang="de-DE" dirty="0">
                <a:latin typeface="Arial" panose="020B0604020202020204" pitchFamily="34" charset="0"/>
              </a:rPr>
              <a:t> </a:t>
            </a:r>
            <a:r>
              <a:rPr lang="de-DE" altLang="de-DE" dirty="0" err="1">
                <a:latin typeface="Arial" panose="020B0604020202020204" pitchFamily="34" charset="0"/>
              </a:rPr>
              <a:t>organization</a:t>
            </a:r>
            <a:r>
              <a:rPr lang="de-DE" altLang="de-DE" dirty="0">
                <a:latin typeface="Arial" panose="020B0604020202020204" pitchFamily="34" charset="0"/>
              </a:rPr>
              <a:t> </a:t>
            </a:r>
            <a:r>
              <a:rPr lang="de-DE" altLang="de-DE" dirty="0" err="1">
                <a:latin typeface="Arial" panose="020B0604020202020204" pitchFamily="34" charset="0"/>
              </a:rPr>
              <a:t>foster</a:t>
            </a:r>
            <a:r>
              <a:rPr lang="de-DE" altLang="de-DE" dirty="0">
                <a:latin typeface="Arial" panose="020B0604020202020204" pitchFamily="34" charset="0"/>
              </a:rPr>
              <a:t> </a:t>
            </a:r>
            <a:r>
              <a:rPr lang="de-DE" altLang="de-DE" b="1" dirty="0" err="1">
                <a:latin typeface="Arial" panose="020B0604020202020204" pitchFamily="34" charset="0"/>
              </a:rPr>
              <a:t>commitment</a:t>
            </a:r>
            <a:r>
              <a:rPr lang="de-DE" altLang="de-DE" dirty="0">
                <a:latin typeface="Arial" panose="020B0604020202020204" pitchFamily="34" charset="0"/>
              </a:rPr>
              <a:t> </a:t>
            </a: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process</a:t>
            </a:r>
            <a:r>
              <a:rPr lang="de-DE" altLang="de-DE" dirty="0">
                <a:latin typeface="Arial" panose="020B0604020202020204" pitchFamily="34" charset="0"/>
              </a:rPr>
              <a:t> </a:t>
            </a:r>
            <a:r>
              <a:rPr lang="de-DE" altLang="de-DE" dirty="0" err="1">
                <a:latin typeface="Arial" panose="020B0604020202020204" pitchFamily="34" charset="0"/>
              </a:rPr>
              <a:t>objectives</a:t>
            </a:r>
            <a:r>
              <a:rPr lang="de-DE" altLang="de-DE" dirty="0">
                <a:latin typeface="Arial" panose="020B0604020202020204" pitchFamily="34" charset="0"/>
              </a:rPr>
              <a:t>? </a:t>
            </a:r>
          </a:p>
          <a:p>
            <a:pPr marL="457189" indent="-457189" defTabSz="1219170" eaLnBrk="0" fontAlgn="base" hangingPunct="0">
              <a:lnSpc>
                <a:spcPct val="100000"/>
              </a:lnSpc>
              <a:spcBef>
                <a:spcPct val="0"/>
              </a:spcBef>
              <a:spcAft>
                <a:spcPct val="0"/>
              </a:spcAft>
              <a:buFont typeface="Arial" panose="020B0604020202020204" pitchFamily="34" charset="0"/>
              <a:buChar char="•"/>
            </a:pPr>
            <a:r>
              <a:rPr lang="de-DE" altLang="de-DE" b="1" dirty="0">
                <a:latin typeface="Arial" panose="020B0604020202020204" pitchFamily="34" charset="0"/>
              </a:rPr>
              <a:t>Teamwork</a:t>
            </a:r>
            <a:br>
              <a:rPr lang="de-DE" altLang="de-DE"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do </a:t>
            </a:r>
            <a:r>
              <a:rPr lang="de-DE" altLang="de-DE" b="1" dirty="0">
                <a:latin typeface="Arial" panose="020B0604020202020204" pitchFamily="34" charset="0"/>
              </a:rPr>
              <a:t>formal </a:t>
            </a:r>
            <a:r>
              <a:rPr lang="de-DE" altLang="de-DE" b="1" dirty="0" err="1">
                <a:latin typeface="Arial" panose="020B0604020202020204" pitchFamily="34" charset="0"/>
              </a:rPr>
              <a:t>structures</a:t>
            </a:r>
            <a:r>
              <a:rPr lang="de-DE" altLang="de-DE" dirty="0">
                <a:latin typeface="Arial" panose="020B0604020202020204" pitchFamily="34" charset="0"/>
              </a:rPr>
              <a:t> support </a:t>
            </a:r>
            <a:r>
              <a:rPr lang="de-DE" altLang="de-DE" dirty="0" err="1">
                <a:latin typeface="Arial" panose="020B0604020202020204" pitchFamily="34" charset="0"/>
              </a:rPr>
              <a:t>cross-departmental</a:t>
            </a:r>
            <a:r>
              <a:rPr lang="de-DE" altLang="de-DE" dirty="0">
                <a:latin typeface="Arial" panose="020B0604020202020204" pitchFamily="34" charset="0"/>
              </a:rPr>
              <a:t> </a:t>
            </a:r>
            <a:r>
              <a:rPr lang="de-DE" altLang="de-DE" dirty="0" err="1">
                <a:latin typeface="Arial" panose="020B0604020202020204" pitchFamily="34" charset="0"/>
              </a:rPr>
              <a:t>teamwork</a:t>
            </a:r>
            <a:r>
              <a:rPr lang="de-DE" altLang="de-DE" dirty="0">
                <a:latin typeface="Arial" panose="020B0604020202020204" pitchFamily="34" charset="0"/>
              </a:rPr>
              <a:t>?</a:t>
            </a:r>
            <a:br>
              <a:rPr lang="de-DE" altLang="de-DE" dirty="0">
                <a:latin typeface="Arial" panose="020B0604020202020204" pitchFamily="34" charset="0"/>
              </a:rPr>
            </a:br>
            <a:r>
              <a:rPr lang="de-DE" altLang="de-DE" dirty="0" err="1">
                <a:latin typeface="Arial" panose="020B0604020202020204" pitchFamily="34" charset="0"/>
              </a:rPr>
              <a:t>To</a:t>
            </a:r>
            <a:r>
              <a:rPr lang="de-DE" altLang="de-DE" dirty="0">
                <a:latin typeface="Arial" panose="020B0604020202020204" pitchFamily="34" charset="0"/>
              </a:rPr>
              <a:t> </a:t>
            </a:r>
            <a:r>
              <a:rPr lang="de-DE" altLang="de-DE" dirty="0" err="1">
                <a:latin typeface="Arial" panose="020B0604020202020204" pitchFamily="34" charset="0"/>
              </a:rPr>
              <a:t>what</a:t>
            </a:r>
            <a:r>
              <a:rPr lang="de-DE" altLang="de-DE" dirty="0">
                <a:latin typeface="Arial" panose="020B0604020202020204" pitchFamily="34" charset="0"/>
              </a:rPr>
              <a:t> </a:t>
            </a:r>
            <a:r>
              <a:rPr lang="de-DE" altLang="de-DE" dirty="0" err="1">
                <a:latin typeface="Arial" panose="020B0604020202020204" pitchFamily="34" charset="0"/>
              </a:rPr>
              <a:t>extent</a:t>
            </a:r>
            <a:r>
              <a:rPr lang="de-DE" altLang="de-DE" dirty="0">
                <a:latin typeface="Arial" panose="020B0604020202020204" pitchFamily="34" charset="0"/>
              </a:rPr>
              <a:t> do </a:t>
            </a:r>
            <a:r>
              <a:rPr lang="de-DE" altLang="de-DE" b="1" dirty="0">
                <a:latin typeface="Arial" panose="020B0604020202020204" pitchFamily="34" charset="0"/>
              </a:rPr>
              <a:t>informal </a:t>
            </a:r>
            <a:r>
              <a:rPr lang="de-DE" altLang="de-DE" b="1" dirty="0" err="1">
                <a:latin typeface="Arial" panose="020B0604020202020204" pitchFamily="34" charset="0"/>
              </a:rPr>
              <a:t>structures</a:t>
            </a:r>
            <a:r>
              <a:rPr lang="de-DE" altLang="de-DE" dirty="0">
                <a:latin typeface="Arial" panose="020B0604020202020204" pitchFamily="34" charset="0"/>
              </a:rPr>
              <a:t> support </a:t>
            </a:r>
            <a:r>
              <a:rPr lang="de-DE" altLang="de-DE" dirty="0" err="1">
                <a:latin typeface="Arial" panose="020B0604020202020204" pitchFamily="34" charset="0"/>
              </a:rPr>
              <a:t>cross-departmental</a:t>
            </a:r>
            <a:r>
              <a:rPr lang="de-DE" altLang="de-DE" dirty="0">
                <a:latin typeface="Arial" panose="020B0604020202020204" pitchFamily="34" charset="0"/>
              </a:rPr>
              <a:t> </a:t>
            </a:r>
            <a:r>
              <a:rPr lang="de-DE" altLang="de-DE" dirty="0" err="1">
                <a:latin typeface="Arial" panose="020B0604020202020204" pitchFamily="34" charset="0"/>
              </a:rPr>
              <a:t>teamwork</a:t>
            </a:r>
            <a:r>
              <a:rPr lang="de-DE" altLang="de-DE" dirty="0">
                <a:latin typeface="Arial" panose="020B0604020202020204" pitchFamily="34" charset="0"/>
              </a:rPr>
              <a:t>?</a:t>
            </a:r>
            <a:endParaRPr lang="de-DE" dirty="0"/>
          </a:p>
        </p:txBody>
      </p:sp>
      <p:sp>
        <p:nvSpPr>
          <p:cNvPr id="2" name="Title 1"/>
          <p:cNvSpPr>
            <a:spLocks noGrp="1"/>
          </p:cNvSpPr>
          <p:nvPr>
            <p:ph type="title"/>
          </p:nvPr>
        </p:nvSpPr>
        <p:spPr/>
        <p:txBody>
          <a:bodyPr/>
          <a:lstStyle/>
          <a:p>
            <a:r>
              <a:rPr lang="en-US" dirty="0"/>
              <a:t>Example Question 3:</a:t>
            </a:r>
          </a:p>
        </p:txBody>
      </p:sp>
      <p:sp>
        <p:nvSpPr>
          <p:cNvPr id="4" name="Content Placeholder 3">
            <a:extLst>
              <a:ext uri="{FF2B5EF4-FFF2-40B4-BE49-F238E27FC236}">
                <a16:creationId xmlns:a16="http://schemas.microsoft.com/office/drawing/2014/main" id="{1CE2BDB5-A44E-45D8-AE14-3F8F202BB7BF}"/>
              </a:ext>
            </a:extLst>
          </p:cNvPr>
          <p:cNvSpPr>
            <a:spLocks noGrp="1"/>
          </p:cNvSpPr>
          <p:nvPr>
            <p:ph sz="quarter" idx="12"/>
          </p:nvPr>
        </p:nvSpPr>
        <p:spPr/>
        <p:txBody>
          <a:bodyPr/>
          <a:lstStyle/>
          <a:p>
            <a:endParaRPr lang="de-DE"/>
          </a:p>
        </p:txBody>
      </p:sp>
      <p:sp>
        <p:nvSpPr>
          <p:cNvPr id="5" name="Rectangle 4"/>
          <p:cNvSpPr/>
          <p:nvPr/>
        </p:nvSpPr>
        <p:spPr>
          <a:xfrm>
            <a:off x="5076395" y="6309321"/>
            <a:ext cx="7068277" cy="461665"/>
          </a:xfrm>
          <a:prstGeom prst="rect">
            <a:avLst/>
          </a:prstGeom>
        </p:spPr>
        <p:txBody>
          <a:bodyPr wrap="square">
            <a:spAutoFit/>
          </a:bodyPr>
          <a:lstStyle/>
          <a:p>
            <a:r>
              <a:rPr lang="en-US" sz="1200" dirty="0" err="1">
                <a:latin typeface="Calibri" panose="020F0502020204030204" pitchFamily="34" charset="0"/>
              </a:rPr>
              <a:t>Schmiedel</a:t>
            </a:r>
            <a:r>
              <a:rPr lang="en-US" sz="1200" dirty="0">
                <a:latin typeface="Calibri" panose="020F0502020204030204" pitchFamily="34" charset="0"/>
              </a:rPr>
              <a:t>, T., vom Brocke, J., &amp; Recker, J. (2014). Development and Validation of an Instrument to Measure Organizational Cultures’ Support of Business Process Management. </a:t>
            </a:r>
            <a:r>
              <a:rPr lang="en-US" sz="1200" i="1" dirty="0">
                <a:latin typeface="Calibri" panose="020F0502020204030204" pitchFamily="34" charset="0"/>
              </a:rPr>
              <a:t>Information &amp; Management, 51(1), 43-56. </a:t>
            </a:r>
          </a:p>
        </p:txBody>
      </p:sp>
    </p:spTree>
    <p:extLst>
      <p:ext uri="{BB962C8B-B14F-4D97-AF65-F5344CB8AC3E}">
        <p14:creationId xmlns:p14="http://schemas.microsoft.com/office/powerpoint/2010/main" val="361474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3:</a:t>
            </a:r>
          </a:p>
        </p:txBody>
      </p:sp>
      <p:sp>
        <p:nvSpPr>
          <p:cNvPr id="4" name="Content Placeholder 3">
            <a:extLst>
              <a:ext uri="{FF2B5EF4-FFF2-40B4-BE49-F238E27FC236}">
                <a16:creationId xmlns:a16="http://schemas.microsoft.com/office/drawing/2014/main" id="{C974130E-9AEF-43D5-8F1E-FA7D255A69C8}"/>
              </a:ext>
            </a:extLst>
          </p:cNvPr>
          <p:cNvSpPr>
            <a:spLocks noGrp="1"/>
          </p:cNvSpPr>
          <p:nvPr>
            <p:ph sz="quarter" idx="12"/>
          </p:nvPr>
        </p:nvSpPr>
        <p:spPr/>
        <p:txBody>
          <a:bodyPr/>
          <a:lstStyle/>
          <a:p>
            <a:endParaRPr lang="de-DE"/>
          </a:p>
        </p:txBody>
      </p:sp>
      <p:sp>
        <p:nvSpPr>
          <p:cNvPr id="5" name="Rectangle 4"/>
          <p:cNvSpPr/>
          <p:nvPr/>
        </p:nvSpPr>
        <p:spPr>
          <a:xfrm>
            <a:off x="5076395" y="6309321"/>
            <a:ext cx="7068277" cy="461665"/>
          </a:xfrm>
          <a:prstGeom prst="rect">
            <a:avLst/>
          </a:prstGeom>
        </p:spPr>
        <p:txBody>
          <a:bodyPr wrap="square">
            <a:spAutoFit/>
          </a:bodyPr>
          <a:lstStyle/>
          <a:p>
            <a:r>
              <a:rPr lang="en-US" sz="1200" dirty="0" err="1">
                <a:latin typeface="Calibri" panose="020F0502020204030204" pitchFamily="34" charset="0"/>
              </a:rPr>
              <a:t>Schmiedel</a:t>
            </a:r>
            <a:r>
              <a:rPr lang="en-US" sz="1200" dirty="0">
                <a:latin typeface="Calibri" panose="020F0502020204030204" pitchFamily="34" charset="0"/>
              </a:rPr>
              <a:t>, T., vom Brocke, J., &amp; Recker, J. (2014). Development and Validation of an Instrument to Measure Organizational Cultures’ Support of Business Process Management. </a:t>
            </a:r>
            <a:r>
              <a:rPr lang="en-US" sz="1200" i="1" dirty="0">
                <a:latin typeface="Calibri" panose="020F0502020204030204" pitchFamily="34" charset="0"/>
              </a:rPr>
              <a:t>Information &amp; Management, 51(1), 43-56. </a:t>
            </a:r>
          </a:p>
        </p:txBody>
      </p:sp>
      <p:pic>
        <p:nvPicPr>
          <p:cNvPr id="8" name="Picture 7" descr="Chart, radar chart&#10;&#10;Description automatically generated">
            <a:extLst>
              <a:ext uri="{FF2B5EF4-FFF2-40B4-BE49-F238E27FC236}">
                <a16:creationId xmlns:a16="http://schemas.microsoft.com/office/drawing/2014/main" id="{F532BD5E-4528-4440-8779-9903DFCFE8AF}"/>
              </a:ext>
            </a:extLst>
          </p:cNvPr>
          <p:cNvPicPr>
            <a:picLocks noChangeAspect="1"/>
          </p:cNvPicPr>
          <p:nvPr/>
        </p:nvPicPr>
        <p:blipFill>
          <a:blip r:embed="rId3"/>
          <a:stretch>
            <a:fillRect/>
          </a:stretch>
        </p:blipFill>
        <p:spPr>
          <a:xfrm>
            <a:off x="5663339" y="1670265"/>
            <a:ext cx="6242304" cy="4639056"/>
          </a:xfrm>
          <a:prstGeom prst="rect">
            <a:avLst/>
          </a:prstGeom>
        </p:spPr>
      </p:pic>
      <p:sp>
        <p:nvSpPr>
          <p:cNvPr id="10" name="TextBox 9">
            <a:extLst>
              <a:ext uri="{FF2B5EF4-FFF2-40B4-BE49-F238E27FC236}">
                <a16:creationId xmlns:a16="http://schemas.microsoft.com/office/drawing/2014/main" id="{612D6070-4C3E-45AD-9D1C-5C86B63BAFD6}"/>
              </a:ext>
            </a:extLst>
          </p:cNvPr>
          <p:cNvSpPr txBox="1"/>
          <p:nvPr/>
        </p:nvSpPr>
        <p:spPr>
          <a:xfrm>
            <a:off x="113904" y="2645972"/>
            <a:ext cx="6104467" cy="297454"/>
          </a:xfrm>
          <a:prstGeom prst="rect">
            <a:avLst/>
          </a:prstGeom>
          <a:noFill/>
        </p:spPr>
        <p:txBody>
          <a:bodyPr wrap="square">
            <a:spAutoFit/>
          </a:bodyPr>
          <a:lstStyle/>
          <a:p>
            <a:r>
              <a:rPr lang="de-DE" sz="1333" dirty="0">
                <a:hlinkClick r:id="rId4"/>
              </a:rPr>
              <a:t>http://www.bpm-culture.org/limesurvey3/index.php/275895?newtest=Y&amp;lang=en</a:t>
            </a:r>
            <a:r>
              <a:rPr lang="de-DE" sz="1333" dirty="0"/>
              <a:t> </a:t>
            </a:r>
          </a:p>
        </p:txBody>
      </p:sp>
      <p:sp>
        <p:nvSpPr>
          <p:cNvPr id="12" name="TextBox 11">
            <a:extLst>
              <a:ext uri="{FF2B5EF4-FFF2-40B4-BE49-F238E27FC236}">
                <a16:creationId xmlns:a16="http://schemas.microsoft.com/office/drawing/2014/main" id="{AE975EC1-D04A-488A-8F9A-6E62C2B1EC67}"/>
              </a:ext>
            </a:extLst>
          </p:cNvPr>
          <p:cNvSpPr txBox="1"/>
          <p:nvPr/>
        </p:nvSpPr>
        <p:spPr>
          <a:xfrm>
            <a:off x="286357" y="2970756"/>
            <a:ext cx="2592288" cy="1815882"/>
          </a:xfrm>
          <a:prstGeom prst="rect">
            <a:avLst/>
          </a:prstGeom>
          <a:noFill/>
        </p:spPr>
        <p:txBody>
          <a:bodyPr wrap="square">
            <a:spAutoFit/>
          </a:bodyPr>
          <a:lstStyle/>
          <a:p>
            <a:pPr marL="228594" indent="-228594">
              <a:buFont typeface="Wingdings" panose="05000000000000000000" pitchFamily="2" charset="2"/>
              <a:buChar char="ü"/>
            </a:pPr>
            <a:r>
              <a:rPr lang="de-DE" sz="1600" dirty="0"/>
              <a:t>Hilti</a:t>
            </a:r>
          </a:p>
          <a:p>
            <a:pPr marL="228594" indent="-228594">
              <a:buFont typeface="Wingdings" panose="05000000000000000000" pitchFamily="2" charset="2"/>
              <a:buChar char="ü"/>
            </a:pPr>
            <a:r>
              <a:rPr lang="de-DE" sz="1600" dirty="0"/>
              <a:t>Ivoclar Vivadent</a:t>
            </a:r>
          </a:p>
          <a:p>
            <a:pPr marL="228594" indent="-228594">
              <a:buFont typeface="Wingdings" panose="05000000000000000000" pitchFamily="2" charset="2"/>
              <a:buChar char="ü"/>
            </a:pPr>
            <a:r>
              <a:rPr lang="de-DE" sz="1600" dirty="0"/>
              <a:t>Landesbank Berlin</a:t>
            </a:r>
          </a:p>
          <a:p>
            <a:pPr marL="228594" indent="-228594">
              <a:buFont typeface="Wingdings" panose="05000000000000000000" pitchFamily="2" charset="2"/>
              <a:buChar char="ü"/>
            </a:pPr>
            <a:r>
              <a:rPr lang="de-DE" sz="1600" dirty="0"/>
              <a:t>Lufthansa Technik</a:t>
            </a:r>
          </a:p>
          <a:p>
            <a:pPr marL="228594" indent="-228594">
              <a:buFont typeface="Wingdings" panose="05000000000000000000" pitchFamily="2" charset="2"/>
              <a:buChar char="ü"/>
            </a:pPr>
            <a:r>
              <a:rPr lang="de-DE" sz="1600" dirty="0"/>
              <a:t>Oerlikon Balzers</a:t>
            </a:r>
          </a:p>
          <a:p>
            <a:pPr marL="228594" indent="-228594">
              <a:buFont typeface="Wingdings" panose="05000000000000000000" pitchFamily="2" charset="2"/>
              <a:buChar char="ü"/>
            </a:pPr>
            <a:r>
              <a:rPr lang="de-DE" sz="1600" dirty="0"/>
              <a:t>Oerlikon </a:t>
            </a:r>
            <a:r>
              <a:rPr lang="de-DE" sz="1600" dirty="0" err="1"/>
              <a:t>Mechatronics</a:t>
            </a:r>
            <a:endParaRPr lang="de-DE" sz="1600" dirty="0"/>
          </a:p>
          <a:p>
            <a:pPr marL="228594" indent="-228594">
              <a:buFont typeface="Wingdings" panose="05000000000000000000" pitchFamily="2" charset="2"/>
              <a:buChar char="ü"/>
            </a:pPr>
            <a:r>
              <a:rPr lang="de-DE" sz="1600" dirty="0"/>
              <a:t>ThyssenKrupp Presta</a:t>
            </a:r>
          </a:p>
        </p:txBody>
      </p:sp>
    </p:spTree>
    <p:extLst>
      <p:ext uri="{BB962C8B-B14F-4D97-AF65-F5344CB8AC3E}">
        <p14:creationId xmlns:p14="http://schemas.microsoft.com/office/powerpoint/2010/main" val="3150371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one can do with better measures</a:t>
            </a:r>
          </a:p>
        </p:txBody>
      </p:sp>
      <p:sp>
        <p:nvSpPr>
          <p:cNvPr id="6" name="Content Placeholder 5">
            <a:extLst>
              <a:ext uri="{FF2B5EF4-FFF2-40B4-BE49-F238E27FC236}">
                <a16:creationId xmlns:a16="http://schemas.microsoft.com/office/drawing/2014/main" id="{A8D99A85-617E-4693-985A-C6C854C11CB1}"/>
              </a:ext>
            </a:extLst>
          </p:cNvPr>
          <p:cNvSpPr>
            <a:spLocks noGrp="1"/>
          </p:cNvSpPr>
          <p:nvPr>
            <p:ph sz="quarter" idx="12"/>
          </p:nvPr>
        </p:nvSpPr>
        <p:spPr/>
        <p:txBody>
          <a:bodyPr/>
          <a:lstStyle/>
          <a:p>
            <a:endParaRPr lang="de-DE"/>
          </a:p>
        </p:txBody>
      </p:sp>
      <p:sp>
        <p:nvSpPr>
          <p:cNvPr id="5" name="Rectangle 4"/>
          <p:cNvSpPr/>
          <p:nvPr/>
        </p:nvSpPr>
        <p:spPr>
          <a:xfrm>
            <a:off x="5519936" y="6119337"/>
            <a:ext cx="6672064" cy="707694"/>
          </a:xfrm>
          <a:prstGeom prst="rect">
            <a:avLst/>
          </a:prstGeom>
        </p:spPr>
        <p:txBody>
          <a:bodyPr wrap="square">
            <a:spAutoFit/>
          </a:bodyPr>
          <a:lstStyle/>
          <a:p>
            <a:r>
              <a:rPr lang="de-DE" sz="1333" dirty="0">
                <a:latin typeface="Calibri" panose="020F0502020204030204" pitchFamily="34" charset="0"/>
              </a:rPr>
              <a:t>Schmiedel, T., Recker, J., &amp; vom Brocke, J. (2020). The Relation </a:t>
            </a:r>
            <a:r>
              <a:rPr lang="de-DE" sz="1333" dirty="0" err="1">
                <a:latin typeface="Calibri" panose="020F0502020204030204" pitchFamily="34" charset="0"/>
              </a:rPr>
              <a:t>between</a:t>
            </a:r>
            <a:r>
              <a:rPr lang="de-DE" sz="1333" dirty="0">
                <a:latin typeface="Calibri" panose="020F0502020204030204" pitchFamily="34" charset="0"/>
              </a:rPr>
              <a:t> BPM Culture, BPM Methods, and </a:t>
            </a:r>
            <a:r>
              <a:rPr lang="de-DE" sz="1333" dirty="0" err="1">
                <a:latin typeface="Calibri" panose="020F0502020204030204" pitchFamily="34" charset="0"/>
              </a:rPr>
              <a:t>Process</a:t>
            </a:r>
            <a:r>
              <a:rPr lang="de-DE" sz="1333" dirty="0">
                <a:latin typeface="Calibri" panose="020F0502020204030204" pitchFamily="34" charset="0"/>
              </a:rPr>
              <a:t> Performance: </a:t>
            </a:r>
            <a:r>
              <a:rPr lang="de-DE" sz="1333" dirty="0" err="1">
                <a:latin typeface="Calibri" panose="020F0502020204030204" pitchFamily="34" charset="0"/>
              </a:rPr>
              <a:t>Evidence</a:t>
            </a:r>
            <a:r>
              <a:rPr lang="de-DE" sz="1333" dirty="0">
                <a:latin typeface="Calibri" panose="020F0502020204030204" pitchFamily="34" charset="0"/>
              </a:rPr>
              <a:t> </a:t>
            </a:r>
            <a:r>
              <a:rPr lang="de-DE" sz="1333" dirty="0" err="1">
                <a:latin typeface="Calibri" panose="020F0502020204030204" pitchFamily="34" charset="0"/>
              </a:rPr>
              <a:t>from</a:t>
            </a:r>
            <a:r>
              <a:rPr lang="de-DE" sz="1333" dirty="0">
                <a:latin typeface="Calibri" panose="020F0502020204030204" pitchFamily="34" charset="0"/>
              </a:rPr>
              <a:t> Quantitative Field Studies. </a:t>
            </a:r>
            <a:r>
              <a:rPr lang="de-DE" sz="1333" i="1" dirty="0">
                <a:latin typeface="Calibri" panose="020F0502020204030204" pitchFamily="34" charset="0"/>
              </a:rPr>
              <a:t>Information &amp; Management, 57(2), 103175. </a:t>
            </a:r>
            <a:r>
              <a:rPr lang="de-DE" sz="1333" i="1" dirty="0">
                <a:latin typeface="Calibri" panose="020F0502020204030204" pitchFamily="34" charset="0"/>
                <a:hlinkClick r:id="rId3"/>
              </a:rPr>
              <a:t>https://doi.org/10.1016/j.im.2019.103175</a:t>
            </a:r>
            <a:r>
              <a:rPr lang="de-DE" sz="1333" i="1" dirty="0">
                <a:latin typeface="Calibri" panose="020F0502020204030204" pitchFamily="34" charset="0"/>
              </a:rPr>
              <a:t>  </a:t>
            </a:r>
          </a:p>
        </p:txBody>
      </p:sp>
      <p:sp>
        <p:nvSpPr>
          <p:cNvPr id="4" name="Rectangle 3">
            <a:extLst>
              <a:ext uri="{FF2B5EF4-FFF2-40B4-BE49-F238E27FC236}">
                <a16:creationId xmlns:a16="http://schemas.microsoft.com/office/drawing/2014/main" id="{A10ABB1B-8E67-4869-991A-D48BDB3A2876}"/>
              </a:ext>
            </a:extLst>
          </p:cNvPr>
          <p:cNvSpPr/>
          <p:nvPr/>
        </p:nvSpPr>
        <p:spPr>
          <a:xfrm>
            <a:off x="2063552" y="3140968"/>
            <a:ext cx="2592288" cy="5760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1867" dirty="0">
                <a:solidFill>
                  <a:schemeClr val="tx2"/>
                </a:solidFill>
              </a:rPr>
              <a:t>BPM Culture</a:t>
            </a:r>
          </a:p>
        </p:txBody>
      </p:sp>
      <p:sp>
        <p:nvSpPr>
          <p:cNvPr id="15" name="Rectangle 14">
            <a:extLst>
              <a:ext uri="{FF2B5EF4-FFF2-40B4-BE49-F238E27FC236}">
                <a16:creationId xmlns:a16="http://schemas.microsoft.com/office/drawing/2014/main" id="{DBB0E5E1-FA7C-48CB-90E7-87E5D93B7A3D}"/>
              </a:ext>
            </a:extLst>
          </p:cNvPr>
          <p:cNvSpPr/>
          <p:nvPr/>
        </p:nvSpPr>
        <p:spPr>
          <a:xfrm>
            <a:off x="2063552" y="4589661"/>
            <a:ext cx="2592288" cy="5760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1867" dirty="0">
                <a:solidFill>
                  <a:schemeClr val="tx2"/>
                </a:solidFill>
              </a:rPr>
              <a:t>BPM Methods</a:t>
            </a:r>
          </a:p>
        </p:txBody>
      </p:sp>
      <p:sp>
        <p:nvSpPr>
          <p:cNvPr id="16" name="Rectangle 15">
            <a:extLst>
              <a:ext uri="{FF2B5EF4-FFF2-40B4-BE49-F238E27FC236}">
                <a16:creationId xmlns:a16="http://schemas.microsoft.com/office/drawing/2014/main" id="{EAEA1BF4-11E4-4646-9F2F-D35CF4A95608}"/>
              </a:ext>
            </a:extLst>
          </p:cNvPr>
          <p:cNvSpPr/>
          <p:nvPr/>
        </p:nvSpPr>
        <p:spPr>
          <a:xfrm>
            <a:off x="6263680" y="3140968"/>
            <a:ext cx="2592288" cy="5760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1867" dirty="0" err="1">
                <a:solidFill>
                  <a:schemeClr val="tx2"/>
                </a:solidFill>
              </a:rPr>
              <a:t>Process</a:t>
            </a:r>
            <a:r>
              <a:rPr lang="de-DE" sz="1867" dirty="0">
                <a:solidFill>
                  <a:schemeClr val="tx2"/>
                </a:solidFill>
              </a:rPr>
              <a:t> </a:t>
            </a:r>
            <a:r>
              <a:rPr lang="de-DE" sz="1867" dirty="0" err="1">
                <a:solidFill>
                  <a:schemeClr val="tx2"/>
                </a:solidFill>
              </a:rPr>
              <a:t>performance</a:t>
            </a:r>
            <a:endParaRPr lang="de-DE" sz="1867" dirty="0">
              <a:solidFill>
                <a:schemeClr val="tx2"/>
              </a:solidFill>
            </a:endParaRPr>
          </a:p>
        </p:txBody>
      </p:sp>
      <p:cxnSp>
        <p:nvCxnSpPr>
          <p:cNvPr id="17" name="Straight Arrow Connector 16">
            <a:extLst>
              <a:ext uri="{FF2B5EF4-FFF2-40B4-BE49-F238E27FC236}">
                <a16:creationId xmlns:a16="http://schemas.microsoft.com/office/drawing/2014/main" id="{1CAA9E3C-2EBB-4289-866C-0CE074FCBD60}"/>
              </a:ext>
            </a:extLst>
          </p:cNvPr>
          <p:cNvCxnSpPr>
            <a:stCxn id="4" idx="3"/>
            <a:endCxn id="16" idx="1"/>
          </p:cNvCxnSpPr>
          <p:nvPr/>
        </p:nvCxnSpPr>
        <p:spPr>
          <a:xfrm>
            <a:off x="4655840" y="3429000"/>
            <a:ext cx="160784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6C10AD7A-77A9-43F1-BDD7-15B2BD4739EA}"/>
              </a:ext>
            </a:extLst>
          </p:cNvPr>
          <p:cNvCxnSpPr>
            <a:cxnSpLocks/>
            <a:stCxn id="15" idx="3"/>
            <a:endCxn id="16" idx="1"/>
          </p:cNvCxnSpPr>
          <p:nvPr/>
        </p:nvCxnSpPr>
        <p:spPr>
          <a:xfrm flipV="1">
            <a:off x="4655840" y="3429000"/>
            <a:ext cx="1607840" cy="144869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6A4DBA62-C25A-46B3-8A9C-28BDFA31A0EB}"/>
              </a:ext>
            </a:extLst>
          </p:cNvPr>
          <p:cNvCxnSpPr>
            <a:cxnSpLocks/>
            <a:stCxn id="15" idx="0"/>
            <a:endCxn id="4" idx="2"/>
          </p:cNvCxnSpPr>
          <p:nvPr/>
        </p:nvCxnSpPr>
        <p:spPr>
          <a:xfrm flipV="1">
            <a:off x="3359696" y="3717032"/>
            <a:ext cx="0" cy="872629"/>
          </a:xfrm>
          <a:prstGeom prst="straightConnector1">
            <a:avLst/>
          </a:prstGeom>
          <a:ln>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5257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one can do with better measures</a:t>
            </a:r>
          </a:p>
        </p:txBody>
      </p:sp>
      <p:sp>
        <p:nvSpPr>
          <p:cNvPr id="4" name="Content Placeholder 3">
            <a:extLst>
              <a:ext uri="{FF2B5EF4-FFF2-40B4-BE49-F238E27FC236}">
                <a16:creationId xmlns:a16="http://schemas.microsoft.com/office/drawing/2014/main" id="{40C910A5-7DFF-4057-B2F3-F8B944A5859F}"/>
              </a:ext>
            </a:extLst>
          </p:cNvPr>
          <p:cNvSpPr>
            <a:spLocks noGrp="1"/>
          </p:cNvSpPr>
          <p:nvPr>
            <p:ph sz="quarter" idx="12"/>
          </p:nvPr>
        </p:nvSpPr>
        <p:spPr/>
        <p:txBody>
          <a:bodyPr/>
          <a:lstStyle/>
          <a:p>
            <a:endParaRPr lang="de-DE"/>
          </a:p>
        </p:txBody>
      </p:sp>
      <p:sp>
        <p:nvSpPr>
          <p:cNvPr id="5" name="Rectangle 4"/>
          <p:cNvSpPr/>
          <p:nvPr/>
        </p:nvSpPr>
        <p:spPr>
          <a:xfrm>
            <a:off x="5519936" y="6119337"/>
            <a:ext cx="6672064" cy="707694"/>
          </a:xfrm>
          <a:prstGeom prst="rect">
            <a:avLst/>
          </a:prstGeom>
        </p:spPr>
        <p:txBody>
          <a:bodyPr wrap="square">
            <a:spAutoFit/>
          </a:bodyPr>
          <a:lstStyle/>
          <a:p>
            <a:r>
              <a:rPr lang="de-DE" sz="1333" dirty="0">
                <a:latin typeface="Calibri" panose="020F0502020204030204" pitchFamily="34" charset="0"/>
              </a:rPr>
              <a:t>Schmiedel, T., Recker, J., &amp; vom Brocke, J. (2020). The Relation </a:t>
            </a:r>
            <a:r>
              <a:rPr lang="de-DE" sz="1333" dirty="0" err="1">
                <a:latin typeface="Calibri" panose="020F0502020204030204" pitchFamily="34" charset="0"/>
              </a:rPr>
              <a:t>between</a:t>
            </a:r>
            <a:r>
              <a:rPr lang="de-DE" sz="1333" dirty="0">
                <a:latin typeface="Calibri" panose="020F0502020204030204" pitchFamily="34" charset="0"/>
              </a:rPr>
              <a:t> BPM Culture, BPM Methods, and </a:t>
            </a:r>
            <a:r>
              <a:rPr lang="de-DE" sz="1333" dirty="0" err="1">
                <a:latin typeface="Calibri" panose="020F0502020204030204" pitchFamily="34" charset="0"/>
              </a:rPr>
              <a:t>Process</a:t>
            </a:r>
            <a:r>
              <a:rPr lang="de-DE" sz="1333" dirty="0">
                <a:latin typeface="Calibri" panose="020F0502020204030204" pitchFamily="34" charset="0"/>
              </a:rPr>
              <a:t> Performance: </a:t>
            </a:r>
            <a:r>
              <a:rPr lang="de-DE" sz="1333" dirty="0" err="1">
                <a:latin typeface="Calibri" panose="020F0502020204030204" pitchFamily="34" charset="0"/>
              </a:rPr>
              <a:t>Evidence</a:t>
            </a:r>
            <a:r>
              <a:rPr lang="de-DE" sz="1333" dirty="0">
                <a:latin typeface="Calibri" panose="020F0502020204030204" pitchFamily="34" charset="0"/>
              </a:rPr>
              <a:t> </a:t>
            </a:r>
            <a:r>
              <a:rPr lang="de-DE" sz="1333" dirty="0" err="1">
                <a:latin typeface="Calibri" panose="020F0502020204030204" pitchFamily="34" charset="0"/>
              </a:rPr>
              <a:t>from</a:t>
            </a:r>
            <a:r>
              <a:rPr lang="de-DE" sz="1333" dirty="0">
                <a:latin typeface="Calibri" panose="020F0502020204030204" pitchFamily="34" charset="0"/>
              </a:rPr>
              <a:t> Quantitative Field Studies. </a:t>
            </a:r>
            <a:r>
              <a:rPr lang="de-DE" sz="1333" i="1" dirty="0">
                <a:latin typeface="Calibri" panose="020F0502020204030204" pitchFamily="34" charset="0"/>
              </a:rPr>
              <a:t>Information &amp; Management, 57(2), 103175. </a:t>
            </a:r>
            <a:r>
              <a:rPr lang="de-DE" sz="1333" i="1" dirty="0">
                <a:latin typeface="Calibri" panose="020F0502020204030204" pitchFamily="34" charset="0"/>
                <a:hlinkClick r:id="rId3"/>
              </a:rPr>
              <a:t>https://doi.org/10.1016/j.im.2019.103175</a:t>
            </a:r>
            <a:r>
              <a:rPr lang="de-DE" sz="1333" i="1" dirty="0">
                <a:latin typeface="Calibri" panose="020F0502020204030204" pitchFamily="34" charset="0"/>
              </a:rPr>
              <a:t>  </a:t>
            </a:r>
          </a:p>
        </p:txBody>
      </p:sp>
      <p:pic>
        <p:nvPicPr>
          <p:cNvPr id="6" name="Grafik 2" descr="Figures_Seite_19">
            <a:extLst>
              <a:ext uri="{FF2B5EF4-FFF2-40B4-BE49-F238E27FC236}">
                <a16:creationId xmlns:a16="http://schemas.microsoft.com/office/drawing/2014/main" id="{DBB2C36C-B5E6-4E7B-BF64-E2CF895516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023" y="2705232"/>
            <a:ext cx="7670800" cy="2590800"/>
          </a:xfrm>
          <a:prstGeom prst="rect">
            <a:avLst/>
          </a:prstGeom>
          <a:noFill/>
          <a:ln>
            <a:noFill/>
          </a:ln>
        </p:spPr>
      </p:pic>
    </p:spTree>
    <p:extLst>
      <p:ext uri="{BB962C8B-B14F-4D97-AF65-F5344CB8AC3E}">
        <p14:creationId xmlns:p14="http://schemas.microsoft.com/office/powerpoint/2010/main" val="629829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AB2B60F-8B7A-40C2-A355-0CF22993A873}"/>
              </a:ext>
            </a:extLst>
          </p:cNvPr>
          <p:cNvGraphicFramePr>
            <a:graphicFrameLocks noChangeAspect="1"/>
          </p:cNvGraphicFramePr>
          <p:nvPr>
            <p:custDataLst>
              <p:tags r:id="rId1"/>
            </p:custDataLst>
            <p:extLst>
              <p:ext uri="{D42A27DB-BD31-4B8C-83A1-F6EECF244321}">
                <p14:modId xmlns:p14="http://schemas.microsoft.com/office/powerpoint/2010/main" val="1375446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01" imgH="502" progId="TCLayout.ActiveDocument.1">
                  <p:embed/>
                </p:oleObj>
              </mc:Choice>
              <mc:Fallback>
                <p:oleObj name="think-cell Folie" r:id="rId5" imgW="501" imgH="502"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627D85DF-9747-4272-B42E-FFFD15D8456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60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0" name="Titel 5">
            <a:extLst>
              <a:ext uri="{FF2B5EF4-FFF2-40B4-BE49-F238E27FC236}">
                <a16:creationId xmlns:a16="http://schemas.microsoft.com/office/drawing/2014/main" id="{9E369CF6-096C-4D74-BBC5-8CF63CC73195}"/>
              </a:ext>
            </a:extLst>
          </p:cNvPr>
          <p:cNvSpPr>
            <a:spLocks noGrp="1"/>
          </p:cNvSpPr>
          <p:nvPr>
            <p:ph type="title"/>
          </p:nvPr>
        </p:nvSpPr>
        <p:spPr/>
        <p:txBody>
          <a:bodyPr vert="horz" lIns="91440" tIns="45720" rIns="91440" bIns="45720" rtlCol="0" anchor="ctr">
            <a:noAutofit/>
          </a:bodyPr>
          <a:lstStyle/>
          <a:p>
            <a:r>
              <a:rPr lang="en-US" b="1" dirty="0"/>
              <a:t>End of Chapter 1</a:t>
            </a:r>
            <a:endParaRPr lang="de-DE" sz="2600" b="1" dirty="0"/>
          </a:p>
        </p:txBody>
      </p:sp>
      <p:sp>
        <p:nvSpPr>
          <p:cNvPr id="7" name="Textplatzhalter 6">
            <a:extLst>
              <a:ext uri="{FF2B5EF4-FFF2-40B4-BE49-F238E27FC236}">
                <a16:creationId xmlns:a16="http://schemas.microsoft.com/office/drawing/2014/main" id="{F0696363-32E2-402B-89E5-B77EB7117B55}"/>
              </a:ext>
            </a:extLst>
          </p:cNvPr>
          <p:cNvSpPr>
            <a:spLocks noGrp="1"/>
          </p:cNvSpPr>
          <p:nvPr>
            <p:ph type="body" idx="1"/>
          </p:nvPr>
        </p:nvSpPr>
        <p:spPr/>
        <p:txBody>
          <a:bodyPr/>
          <a:lstStyle/>
          <a:p>
            <a:r>
              <a:rPr lang="en-US" b="1" dirty="0">
                <a:solidFill>
                  <a:schemeClr val="bg1">
                    <a:lumMod val="50000"/>
                  </a:schemeClr>
                </a:solidFill>
              </a:rPr>
              <a:t>© Copyright 2021 Jan Recker. All Rights Reserved.</a:t>
            </a:r>
            <a:endParaRPr lang="de-DE" b="1" dirty="0">
              <a:solidFill>
                <a:schemeClr val="bg1">
                  <a:lumMod val="50000"/>
                </a:schemeClr>
              </a:solidFill>
            </a:endParaRPr>
          </a:p>
          <a:p>
            <a:endParaRPr lang="de-DE" dirty="0"/>
          </a:p>
        </p:txBody>
      </p:sp>
      <p:sp>
        <p:nvSpPr>
          <p:cNvPr id="4" name="Datumsplatzhalter 3">
            <a:extLst>
              <a:ext uri="{FF2B5EF4-FFF2-40B4-BE49-F238E27FC236}">
                <a16:creationId xmlns:a16="http://schemas.microsoft.com/office/drawing/2014/main" id="{62CF1111-586D-4A35-8319-22A68D08F045}"/>
              </a:ext>
            </a:extLst>
          </p:cNvPr>
          <p:cNvSpPr>
            <a:spLocks noGrp="1"/>
          </p:cNvSpPr>
          <p:nvPr>
            <p:ph type="dt" sz="half" idx="2"/>
          </p:nvPr>
        </p:nvSpPr>
        <p:spPr/>
        <p:txBody>
          <a:bodyPr/>
          <a:lstStyle/>
          <a:p>
            <a:fld id="{E4DBF024-74BE-4E78-91F1-FBBF172264C6}" type="datetime1">
              <a:rPr lang="de-DE" smtClean="0"/>
              <a:t>22.03.2024</a:t>
            </a:fld>
            <a:endParaRPr lang="de-DE" dirty="0"/>
          </a:p>
        </p:txBody>
      </p:sp>
      <p:sp>
        <p:nvSpPr>
          <p:cNvPr id="5" name="Fußzeilenplatzhalter 4">
            <a:extLst>
              <a:ext uri="{FF2B5EF4-FFF2-40B4-BE49-F238E27FC236}">
                <a16:creationId xmlns:a16="http://schemas.microsoft.com/office/drawing/2014/main" id="{D941A4DD-3A80-4FD0-B961-A161015CC692}"/>
              </a:ext>
            </a:extLst>
          </p:cNvPr>
          <p:cNvSpPr>
            <a:spLocks noGrp="1"/>
          </p:cNvSpPr>
          <p:nvPr>
            <p:ph type="ftr" sz="quarter" idx="3"/>
          </p:nvPr>
        </p:nvSpPr>
        <p:spPr/>
        <p:txBody>
          <a:bodyPr/>
          <a:lstStyle/>
          <a:p>
            <a:r>
              <a:rPr lang="en-US" dirty="0"/>
              <a:t>Teaching Notes: Scientific Research in Information Systems  ~ © Copyright 2021 Jan Recker. All Rights Reserved. ~</a:t>
            </a:r>
            <a:endParaRPr lang="de-DE" dirty="0"/>
          </a:p>
        </p:txBody>
      </p:sp>
      <p:sp>
        <p:nvSpPr>
          <p:cNvPr id="6" name="Foliennummernplatzhalter 5">
            <a:extLst>
              <a:ext uri="{FF2B5EF4-FFF2-40B4-BE49-F238E27FC236}">
                <a16:creationId xmlns:a16="http://schemas.microsoft.com/office/drawing/2014/main" id="{AE963BEF-E1D9-449E-B4B1-C6A74643A588}"/>
              </a:ext>
            </a:extLst>
          </p:cNvPr>
          <p:cNvSpPr>
            <a:spLocks noGrp="1"/>
          </p:cNvSpPr>
          <p:nvPr>
            <p:ph type="sldNum" sz="quarter" idx="4"/>
          </p:nvPr>
        </p:nvSpPr>
        <p:spPr/>
        <p:txBody>
          <a:bodyPr/>
          <a:lstStyle/>
          <a:p>
            <a:fld id="{48195EE2-BBDB-4836-A200-C62792C76FA9}" type="slidenum">
              <a:rPr lang="de-DE" smtClean="0"/>
              <a:pPr/>
              <a:t>58</a:t>
            </a:fld>
            <a:endParaRPr lang="de-DE" dirty="0"/>
          </a:p>
        </p:txBody>
      </p:sp>
    </p:spTree>
    <p:extLst>
      <p:ext uri="{BB962C8B-B14F-4D97-AF65-F5344CB8AC3E}">
        <p14:creationId xmlns:p14="http://schemas.microsoft.com/office/powerpoint/2010/main" val="3078047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7824895-E644-4B07-B847-5651A7AA7E5D}"/>
              </a:ext>
            </a:extLst>
          </p:cNvPr>
          <p:cNvSpPr>
            <a:spLocks noGrp="1"/>
          </p:cNvSpPr>
          <p:nvPr>
            <p:ph type="ftr" sz="quarter" idx="3"/>
          </p:nvPr>
        </p:nvSpPr>
        <p:spPr>
          <a:xfrm>
            <a:off x="399623" y="5607221"/>
            <a:ext cx="5518316" cy="228601"/>
          </a:xfrm>
        </p:spPr>
        <p:txBody>
          <a:bodyPr/>
          <a:lstStyle/>
          <a:p>
            <a:r>
              <a:rPr lang="de-DE" dirty="0">
                <a:hlinkClick r:id="rId2"/>
              </a:rPr>
              <a:t>http://www.janrecker.com/this-is-research-podcast/</a:t>
            </a:r>
            <a:r>
              <a:rPr lang="de-DE" dirty="0"/>
              <a:t> </a:t>
            </a:r>
          </a:p>
        </p:txBody>
      </p:sp>
      <p:sp>
        <p:nvSpPr>
          <p:cNvPr id="6" name="Slide Number Placeholder 5">
            <a:extLst>
              <a:ext uri="{FF2B5EF4-FFF2-40B4-BE49-F238E27FC236}">
                <a16:creationId xmlns:a16="http://schemas.microsoft.com/office/drawing/2014/main" id="{E45CAC60-1A8D-41E2-BCA8-8DECF50C13C4}"/>
              </a:ext>
            </a:extLst>
          </p:cNvPr>
          <p:cNvSpPr>
            <a:spLocks noGrp="1"/>
          </p:cNvSpPr>
          <p:nvPr>
            <p:ph type="sldNum" sz="quarter" idx="4"/>
          </p:nvPr>
        </p:nvSpPr>
        <p:spPr/>
        <p:txBody>
          <a:bodyPr/>
          <a:lstStyle/>
          <a:p>
            <a:r>
              <a:rPr lang="de-DE" dirty="0"/>
              <a:t> </a:t>
            </a:r>
            <a:fld id="{3E01A2B2-10AD-754B-9B4C-E5B6FED423D0}" type="slidenum">
              <a:rPr lang="de-DE" smtClean="0"/>
              <a:pPr/>
              <a:t>59</a:t>
            </a:fld>
            <a:endParaRPr lang="de-DE" dirty="0"/>
          </a:p>
        </p:txBody>
      </p:sp>
      <p:sp>
        <p:nvSpPr>
          <p:cNvPr id="2" name="Title 1">
            <a:extLst>
              <a:ext uri="{FF2B5EF4-FFF2-40B4-BE49-F238E27FC236}">
                <a16:creationId xmlns:a16="http://schemas.microsoft.com/office/drawing/2014/main" id="{CDB4D765-CE75-4F17-9620-CCA35107ED3E}"/>
              </a:ext>
            </a:extLst>
          </p:cNvPr>
          <p:cNvSpPr>
            <a:spLocks noGrp="1"/>
          </p:cNvSpPr>
          <p:nvPr>
            <p:ph type="title"/>
          </p:nvPr>
        </p:nvSpPr>
        <p:spPr/>
        <p:txBody>
          <a:bodyPr/>
          <a:lstStyle/>
          <a:p>
            <a:r>
              <a:rPr lang="de-DE" dirty="0"/>
              <a:t>Do </a:t>
            </a:r>
            <a:r>
              <a:rPr lang="de-DE" dirty="0" err="1"/>
              <a:t>you</a:t>
            </a:r>
            <a:r>
              <a:rPr lang="de-DE" dirty="0"/>
              <a:t> like </a:t>
            </a:r>
            <a:r>
              <a:rPr lang="de-DE" dirty="0" err="1"/>
              <a:t>podcasts</a:t>
            </a:r>
            <a:r>
              <a:rPr lang="de-DE" dirty="0"/>
              <a:t>? </a:t>
            </a:r>
          </a:p>
        </p:txBody>
      </p:sp>
      <p:sp>
        <p:nvSpPr>
          <p:cNvPr id="3" name="Content Placeholder 2">
            <a:extLst>
              <a:ext uri="{FF2B5EF4-FFF2-40B4-BE49-F238E27FC236}">
                <a16:creationId xmlns:a16="http://schemas.microsoft.com/office/drawing/2014/main" id="{91641981-7052-4290-99DD-E79C4E95A277}"/>
              </a:ext>
            </a:extLst>
          </p:cNvPr>
          <p:cNvSpPr>
            <a:spLocks noGrp="1"/>
          </p:cNvSpPr>
          <p:nvPr>
            <p:ph sz="quarter" idx="12"/>
          </p:nvPr>
        </p:nvSpPr>
        <p:spPr/>
        <p:txBody>
          <a:bodyPr/>
          <a:lstStyle/>
          <a:p>
            <a:endParaRPr lang="de-DE"/>
          </a:p>
        </p:txBody>
      </p:sp>
      <p:pic>
        <p:nvPicPr>
          <p:cNvPr id="15" name="Picture Placeholder 14" descr="Icon&#10;&#10;Description automatically generated">
            <a:extLst>
              <a:ext uri="{FF2B5EF4-FFF2-40B4-BE49-F238E27FC236}">
                <a16:creationId xmlns:a16="http://schemas.microsoft.com/office/drawing/2014/main" id="{7D0C2204-445E-4A9C-B0FD-B27C754DD940}"/>
              </a:ext>
            </a:extLst>
          </p:cNvPr>
          <p:cNvPicPr>
            <a:picLocks noGrp="1" noChangeAspect="1"/>
          </p:cNvPicPr>
          <p:nvPr>
            <p:ph sz="quarter" idx="11"/>
          </p:nvPr>
        </p:nvPicPr>
        <p:blipFill rotWithShape="1">
          <a:blip r:embed="rId3"/>
          <a:stretch/>
        </p:blipFill>
        <p:spPr>
          <a:xfrm>
            <a:off x="1186904" y="1810146"/>
            <a:ext cx="3732620" cy="3732620"/>
          </a:xfrm>
          <a:prstGeom prst="rect">
            <a:avLst/>
          </a:prstGeom>
        </p:spPr>
      </p:pic>
      <p:pic>
        <p:nvPicPr>
          <p:cNvPr id="8" name="Picture 7">
            <a:extLst>
              <a:ext uri="{FF2B5EF4-FFF2-40B4-BE49-F238E27FC236}">
                <a16:creationId xmlns:a16="http://schemas.microsoft.com/office/drawing/2014/main" id="{A8C9A1EA-F76E-43E8-B775-FB505D454045}"/>
              </a:ext>
            </a:extLst>
          </p:cNvPr>
          <p:cNvPicPr>
            <a:picLocks noChangeAspect="1"/>
          </p:cNvPicPr>
          <p:nvPr/>
        </p:nvPicPr>
        <p:blipFill>
          <a:blip r:embed="rId4"/>
          <a:stretch>
            <a:fillRect/>
          </a:stretch>
        </p:blipFill>
        <p:spPr>
          <a:xfrm>
            <a:off x="7990537" y="252725"/>
            <a:ext cx="4062232" cy="5983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280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19EC0-0248-4D4B-B9DC-1C039AB30684}"/>
              </a:ext>
            </a:extLst>
          </p:cNvPr>
          <p:cNvSpPr>
            <a:spLocks noGrp="1"/>
          </p:cNvSpPr>
          <p:nvPr>
            <p:ph type="title"/>
          </p:nvPr>
        </p:nvSpPr>
        <p:spPr/>
        <p:txBody>
          <a:bodyPr/>
          <a:lstStyle/>
          <a:p>
            <a:r>
              <a:rPr lang="de-DE" dirty="0"/>
              <a:t>Possible Schedule</a:t>
            </a:r>
          </a:p>
        </p:txBody>
      </p:sp>
      <p:sp>
        <p:nvSpPr>
          <p:cNvPr id="4" name="Date Placeholder 3">
            <a:extLst>
              <a:ext uri="{FF2B5EF4-FFF2-40B4-BE49-F238E27FC236}">
                <a16:creationId xmlns:a16="http://schemas.microsoft.com/office/drawing/2014/main" id="{9AACBB50-E7F0-454E-8E1A-11EE2688D63C}"/>
              </a:ext>
            </a:extLst>
          </p:cNvPr>
          <p:cNvSpPr>
            <a:spLocks noGrp="1"/>
          </p:cNvSpPr>
          <p:nvPr>
            <p:ph type="dt" sz="half" idx="2"/>
          </p:nvPr>
        </p:nvSpPr>
        <p:spPr/>
        <p:txBody>
          <a:bodyPr/>
          <a:lstStyle/>
          <a:p>
            <a:endParaRPr lang="de-DE" dirty="0"/>
          </a:p>
        </p:txBody>
      </p:sp>
      <p:sp>
        <p:nvSpPr>
          <p:cNvPr id="5" name="Footer Placeholder 4">
            <a:extLst>
              <a:ext uri="{FF2B5EF4-FFF2-40B4-BE49-F238E27FC236}">
                <a16:creationId xmlns:a16="http://schemas.microsoft.com/office/drawing/2014/main" id="{C89F62C8-0922-4058-B1FB-E8A015C26639}"/>
              </a:ext>
            </a:extLst>
          </p:cNvPr>
          <p:cNvSpPr>
            <a:spLocks noGrp="1"/>
          </p:cNvSpPr>
          <p:nvPr>
            <p:ph type="ftr" sz="quarter" idx="3"/>
          </p:nvPr>
        </p:nvSpPr>
        <p:spPr/>
        <p:txBody>
          <a:bodyPr/>
          <a:lstStyle/>
          <a:p>
            <a:r>
              <a:rPr lang="en-US"/>
              <a:t>Teaching Notes: Scientific Research in Information Systems (2</a:t>
            </a:r>
            <a:r>
              <a:rPr lang="en-US" baseline="30000"/>
              <a:t>nd</a:t>
            </a:r>
            <a:r>
              <a:rPr lang="en-US"/>
              <a:t> edition) ~ © Copyright 2021 Jan Recker. All Rights Reserved. ~</a:t>
            </a:r>
            <a:endParaRPr lang="de-DE" dirty="0"/>
          </a:p>
        </p:txBody>
      </p:sp>
      <p:sp>
        <p:nvSpPr>
          <p:cNvPr id="6" name="Slide Number Placeholder 5">
            <a:extLst>
              <a:ext uri="{FF2B5EF4-FFF2-40B4-BE49-F238E27FC236}">
                <a16:creationId xmlns:a16="http://schemas.microsoft.com/office/drawing/2014/main" id="{89AF7E1A-CD2E-4867-B6FF-81575BCB6B8D}"/>
              </a:ext>
            </a:extLst>
          </p:cNvPr>
          <p:cNvSpPr>
            <a:spLocks noGrp="1"/>
          </p:cNvSpPr>
          <p:nvPr>
            <p:ph type="sldNum" sz="quarter" idx="4"/>
          </p:nvPr>
        </p:nvSpPr>
        <p:spPr/>
        <p:txBody>
          <a:bodyPr/>
          <a:lstStyle/>
          <a:p>
            <a:fld id="{48195EE2-BBDB-4836-A200-C62792C76FA9}" type="slidenum">
              <a:rPr lang="de-DE" smtClean="0"/>
              <a:pPr/>
              <a:t>6</a:t>
            </a:fld>
            <a:endParaRPr lang="de-DE" dirty="0"/>
          </a:p>
        </p:txBody>
      </p:sp>
      <p:sp>
        <p:nvSpPr>
          <p:cNvPr id="7" name="Content Placeholder 6">
            <a:extLst>
              <a:ext uri="{FF2B5EF4-FFF2-40B4-BE49-F238E27FC236}">
                <a16:creationId xmlns:a16="http://schemas.microsoft.com/office/drawing/2014/main" id="{1D60FDA2-0796-4539-AA50-BD82DE1852E4}"/>
              </a:ext>
            </a:extLst>
          </p:cNvPr>
          <p:cNvSpPr>
            <a:spLocks noGrp="1"/>
          </p:cNvSpPr>
          <p:nvPr>
            <p:ph sz="quarter" idx="12"/>
          </p:nvPr>
        </p:nvSpPr>
        <p:spPr/>
        <p:txBody>
          <a:bodyPr/>
          <a:lstStyle/>
          <a:p>
            <a:endParaRPr lang="de-DE"/>
          </a:p>
        </p:txBody>
      </p:sp>
      <p:graphicFrame>
        <p:nvGraphicFramePr>
          <p:cNvPr id="10" name="Table 10">
            <a:extLst>
              <a:ext uri="{FF2B5EF4-FFF2-40B4-BE49-F238E27FC236}">
                <a16:creationId xmlns:a16="http://schemas.microsoft.com/office/drawing/2014/main" id="{49B49CD9-0982-4773-BA26-2A49EBBDAE23}"/>
              </a:ext>
            </a:extLst>
          </p:cNvPr>
          <p:cNvGraphicFramePr>
            <a:graphicFrameLocks noGrp="1"/>
          </p:cNvGraphicFramePr>
          <p:nvPr>
            <p:ph sz="quarter" idx="11"/>
            <p:extLst>
              <p:ext uri="{D42A27DB-BD31-4B8C-83A1-F6EECF244321}">
                <p14:modId xmlns:p14="http://schemas.microsoft.com/office/powerpoint/2010/main" val="91451957"/>
              </p:ext>
            </p:extLst>
          </p:nvPr>
        </p:nvGraphicFramePr>
        <p:xfrm>
          <a:off x="6980053" y="647700"/>
          <a:ext cx="4475672" cy="5562600"/>
        </p:xfrm>
        <a:graphic>
          <a:graphicData uri="http://schemas.openxmlformats.org/drawingml/2006/table">
            <a:tbl>
              <a:tblPr firstRow="1" bandRow="1">
                <a:tableStyleId>{5C22544A-7EE6-4342-B048-85BDC9FD1C3A}</a:tableStyleId>
              </a:tblPr>
              <a:tblGrid>
                <a:gridCol w="481902">
                  <a:extLst>
                    <a:ext uri="{9D8B030D-6E8A-4147-A177-3AD203B41FA5}">
                      <a16:colId xmlns:a16="http://schemas.microsoft.com/office/drawing/2014/main" val="3131633278"/>
                    </a:ext>
                  </a:extLst>
                </a:gridCol>
                <a:gridCol w="2742438">
                  <a:extLst>
                    <a:ext uri="{9D8B030D-6E8A-4147-A177-3AD203B41FA5}">
                      <a16:colId xmlns:a16="http://schemas.microsoft.com/office/drawing/2014/main" val="3849204490"/>
                    </a:ext>
                  </a:extLst>
                </a:gridCol>
                <a:gridCol w="592011">
                  <a:extLst>
                    <a:ext uri="{9D8B030D-6E8A-4147-A177-3AD203B41FA5}">
                      <a16:colId xmlns:a16="http://schemas.microsoft.com/office/drawing/2014/main" val="198976303"/>
                    </a:ext>
                  </a:extLst>
                </a:gridCol>
                <a:gridCol w="659321">
                  <a:extLst>
                    <a:ext uri="{9D8B030D-6E8A-4147-A177-3AD203B41FA5}">
                      <a16:colId xmlns:a16="http://schemas.microsoft.com/office/drawing/2014/main" val="1942779769"/>
                    </a:ext>
                  </a:extLst>
                </a:gridCol>
              </a:tblGrid>
              <a:tr h="370840">
                <a:tc>
                  <a:txBody>
                    <a:bodyPr/>
                    <a:lstStyle/>
                    <a:p>
                      <a:pPr>
                        <a:lnSpc>
                          <a:spcPct val="115000"/>
                        </a:lnSpc>
                      </a:pPr>
                      <a:r>
                        <a:rPr lang="de-DE"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Week</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nSpc>
                          <a:spcPct val="115000"/>
                        </a:lnSpc>
                      </a:pPr>
                      <a:r>
                        <a:rPr lang="de-DE"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Topic</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nSpc>
                          <a:spcPct val="115000"/>
                        </a:lnSpc>
                      </a:pPr>
                      <a:r>
                        <a:rPr lang="de-DE"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Lecture</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nSpc>
                          <a:spcPct val="115000"/>
                        </a:lnSpc>
                      </a:pPr>
                      <a:r>
                        <a:rPr lang="de-DE" sz="12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Practical</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142247981"/>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Scientific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principles</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61826611"/>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Research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questions</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534230816"/>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Practical session</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275367586"/>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Research design</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115404617"/>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Quantitative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methods</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272557874"/>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Practical</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session</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492367016"/>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Qualitative methods</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94647858"/>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methods</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279690950"/>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Practical</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session</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492594033"/>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Computational and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mixed</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methods</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759179"/>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Scientific Writing</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910565704"/>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Practical</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session</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948861592"/>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Ethics</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612933860"/>
                  </a:ext>
                </a:extLst>
              </a:tr>
              <a:tr h="370840">
                <a:tc>
                  <a:txBody>
                    <a:bodyPr/>
                    <a:lstStyle/>
                    <a:p>
                      <a:pPr algn="r">
                        <a:lnSpc>
                          <a:spcPct val="115000"/>
                        </a:lnSpc>
                      </a:pPr>
                      <a:r>
                        <a:rPr lang="de-DE"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de-DE"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l">
                        <a:lnSpc>
                          <a:spcPct val="115000"/>
                        </a:lnSpc>
                      </a:pP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Recap</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and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a:t>
                      </a: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de-DE"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preparation</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r>
                        <a:rPr lang="de-DE"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3h</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r">
                        <a:lnSpc>
                          <a:spcPct val="115000"/>
                        </a:lnSpc>
                      </a:pPr>
                      <a:endParaRPr lang="de-DE" sz="1100" dirty="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874380131"/>
                  </a:ext>
                </a:extLst>
              </a:tr>
            </a:tbl>
          </a:graphicData>
        </a:graphic>
      </p:graphicFrame>
    </p:spTree>
    <p:extLst>
      <p:ext uri="{BB962C8B-B14F-4D97-AF65-F5344CB8AC3E}">
        <p14:creationId xmlns:p14="http://schemas.microsoft.com/office/powerpoint/2010/main" val="290032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FA798654-2449-4A23-85A8-0A8631885C7A}"/>
              </a:ext>
            </a:extLst>
          </p:cNvPr>
          <p:cNvGraphicFramePr>
            <a:graphicFrameLocks noChangeAspect="1"/>
          </p:cNvGraphicFramePr>
          <p:nvPr>
            <p:custDataLst>
              <p:tags r:id="rId1"/>
            </p:custDataLst>
            <p:extLst>
              <p:ext uri="{D42A27DB-BD31-4B8C-83A1-F6EECF244321}">
                <p14:modId xmlns:p14="http://schemas.microsoft.com/office/powerpoint/2010/main" val="1579269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01" imgH="502" progId="TCLayout.ActiveDocument.1">
                  <p:embed/>
                </p:oleObj>
              </mc:Choice>
              <mc:Fallback>
                <p:oleObj name="think-cell Folie" r:id="rId4" imgW="501" imgH="50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D3BD2F1E-ECAF-447A-B53A-0EE3989125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0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Inhaltsplatzhalter 1">
            <a:extLst>
              <a:ext uri="{FF2B5EF4-FFF2-40B4-BE49-F238E27FC236}">
                <a16:creationId xmlns:a16="http://schemas.microsoft.com/office/drawing/2014/main" id="{26357B34-E3B1-494C-999B-E1E66D082EA9}"/>
              </a:ext>
            </a:extLst>
          </p:cNvPr>
          <p:cNvSpPr>
            <a:spLocks noGrp="1"/>
          </p:cNvSpPr>
          <p:nvPr>
            <p:ph sz="quarter" idx="11"/>
          </p:nvPr>
        </p:nvSpPr>
        <p:spPr>
          <a:xfrm>
            <a:off x="627017" y="1998616"/>
            <a:ext cx="11323683" cy="4337097"/>
          </a:xfrm>
        </p:spPr>
        <p:txBody>
          <a:bodyPr>
            <a:normAutofit/>
          </a:bodyPr>
          <a:lstStyle/>
          <a:p>
            <a:pPr>
              <a:spcBef>
                <a:spcPts val="600"/>
              </a:spcBef>
            </a:pPr>
            <a:r>
              <a:rPr lang="en-US" dirty="0"/>
              <a:t>Presentation on an assigned seminal paper</a:t>
            </a:r>
          </a:p>
          <a:p>
            <a:pPr lvl="1">
              <a:spcBef>
                <a:spcPts val="600"/>
              </a:spcBef>
            </a:pPr>
            <a:r>
              <a:rPr lang="en-US" dirty="0"/>
              <a:t>The presentation should be no longer than 10 minutes and should instigate a classroom discussion. </a:t>
            </a:r>
          </a:p>
          <a:p>
            <a:endParaRPr lang="de-DE" dirty="0"/>
          </a:p>
        </p:txBody>
      </p:sp>
      <p:sp>
        <p:nvSpPr>
          <p:cNvPr id="10" name="Titel 5">
            <a:extLst>
              <a:ext uri="{FF2B5EF4-FFF2-40B4-BE49-F238E27FC236}">
                <a16:creationId xmlns:a16="http://schemas.microsoft.com/office/drawing/2014/main" id="{E56DBC5D-4F53-445C-AD22-F165C1D79205}"/>
              </a:ext>
            </a:extLst>
          </p:cNvPr>
          <p:cNvSpPr>
            <a:spLocks noGrp="1"/>
          </p:cNvSpPr>
          <p:nvPr>
            <p:ph type="title"/>
          </p:nvPr>
        </p:nvSpPr>
        <p:spPr/>
        <p:txBody>
          <a:bodyPr vert="horz" lIns="91440" tIns="45720" rIns="91440" bIns="45720" rtlCol="0" anchor="ctr">
            <a:normAutofit/>
          </a:bodyPr>
          <a:lstStyle/>
          <a:p>
            <a:r>
              <a:rPr lang="en-US" dirty="0"/>
              <a:t>Possible Assignments</a:t>
            </a:r>
            <a:endParaRPr lang="de-DE" sz="2600" b="0" dirty="0"/>
          </a:p>
        </p:txBody>
      </p:sp>
      <p:sp>
        <p:nvSpPr>
          <p:cNvPr id="2" name="Datumsplatzhalter 1">
            <a:extLst>
              <a:ext uri="{FF2B5EF4-FFF2-40B4-BE49-F238E27FC236}">
                <a16:creationId xmlns:a16="http://schemas.microsoft.com/office/drawing/2014/main" id="{5EFC1C25-20F2-46A3-92BD-24BE46AFD400}"/>
              </a:ext>
            </a:extLst>
          </p:cNvPr>
          <p:cNvSpPr>
            <a:spLocks noGrp="1"/>
          </p:cNvSpPr>
          <p:nvPr>
            <p:ph type="dt" sz="half" idx="2"/>
          </p:nvPr>
        </p:nvSpPr>
        <p:spPr/>
        <p:txBody>
          <a:bodyPr/>
          <a:lstStyle/>
          <a:p>
            <a:endParaRPr lang="de-DE" dirty="0"/>
          </a:p>
        </p:txBody>
      </p:sp>
      <p:sp>
        <p:nvSpPr>
          <p:cNvPr id="3" name="Fußzeilenplatzhalter 2">
            <a:extLst>
              <a:ext uri="{FF2B5EF4-FFF2-40B4-BE49-F238E27FC236}">
                <a16:creationId xmlns:a16="http://schemas.microsoft.com/office/drawing/2014/main" id="{62CE5393-B725-4E82-BA45-0540EC864D3C}"/>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4" name="Foliennummernplatzhalter 3">
            <a:extLst>
              <a:ext uri="{FF2B5EF4-FFF2-40B4-BE49-F238E27FC236}">
                <a16:creationId xmlns:a16="http://schemas.microsoft.com/office/drawing/2014/main" id="{D6E7EEB7-1B06-4037-BCF3-40448C24762E}"/>
              </a:ext>
            </a:extLst>
          </p:cNvPr>
          <p:cNvSpPr>
            <a:spLocks noGrp="1"/>
          </p:cNvSpPr>
          <p:nvPr>
            <p:ph type="sldNum" sz="quarter" idx="4"/>
          </p:nvPr>
        </p:nvSpPr>
        <p:spPr/>
        <p:txBody>
          <a:bodyPr/>
          <a:lstStyle/>
          <a:p>
            <a:fld id="{48195EE2-BBDB-4836-A200-C62792C76FA9}" type="slidenum">
              <a:rPr lang="de-DE" smtClean="0"/>
              <a:pPr/>
              <a:t>7</a:t>
            </a:fld>
            <a:endParaRPr lang="de-DE"/>
          </a:p>
        </p:txBody>
      </p:sp>
      <p:sp>
        <p:nvSpPr>
          <p:cNvPr id="5" name="Inhaltsplatzhalter 4">
            <a:extLst>
              <a:ext uri="{FF2B5EF4-FFF2-40B4-BE49-F238E27FC236}">
                <a16:creationId xmlns:a16="http://schemas.microsoft.com/office/drawing/2014/main" id="{E8BBCE8E-C3CE-4F3C-A53B-A42F06B64277}"/>
              </a:ext>
            </a:extLst>
          </p:cNvPr>
          <p:cNvSpPr>
            <a:spLocks noGrp="1"/>
          </p:cNvSpPr>
          <p:nvPr>
            <p:ph sz="quarter" idx="12"/>
          </p:nvPr>
        </p:nvSpPr>
        <p:spPr/>
        <p:txBody>
          <a:bodyPr/>
          <a:lstStyle/>
          <a:p>
            <a:r>
              <a:rPr lang="en-US" dirty="0"/>
              <a:t>Exercise #1</a:t>
            </a:r>
          </a:p>
        </p:txBody>
      </p:sp>
    </p:spTree>
    <p:extLst>
      <p:ext uri="{BB962C8B-B14F-4D97-AF65-F5344CB8AC3E}">
        <p14:creationId xmlns:p14="http://schemas.microsoft.com/office/powerpoint/2010/main" val="22642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FA798654-2449-4A23-85A8-0A8631885C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01" imgH="502" progId="TCLayout.ActiveDocument.1">
                  <p:embed/>
                </p:oleObj>
              </mc:Choice>
              <mc:Fallback>
                <p:oleObj name="think-cell Folie" r:id="rId4" imgW="501" imgH="502" progId="TCLayout.ActiveDocument.1">
                  <p:embed/>
                  <p:pic>
                    <p:nvPicPr>
                      <p:cNvPr id="7" name="Objekt 6" hidden="1">
                        <a:extLst>
                          <a:ext uri="{FF2B5EF4-FFF2-40B4-BE49-F238E27FC236}">
                            <a16:creationId xmlns:a16="http://schemas.microsoft.com/office/drawing/2014/main" id="{FA798654-2449-4A23-85A8-0A8631885C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D3BD2F1E-ECAF-447A-B53A-0EE3989125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0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Inhaltsplatzhalter 1">
            <a:extLst>
              <a:ext uri="{FF2B5EF4-FFF2-40B4-BE49-F238E27FC236}">
                <a16:creationId xmlns:a16="http://schemas.microsoft.com/office/drawing/2014/main" id="{26357B34-E3B1-494C-999B-E1E66D082EA9}"/>
              </a:ext>
            </a:extLst>
          </p:cNvPr>
          <p:cNvSpPr>
            <a:spLocks noGrp="1"/>
          </p:cNvSpPr>
          <p:nvPr>
            <p:ph sz="quarter" idx="11"/>
          </p:nvPr>
        </p:nvSpPr>
        <p:spPr>
          <a:xfrm>
            <a:off x="627017" y="1998616"/>
            <a:ext cx="11323683" cy="4337097"/>
          </a:xfrm>
        </p:spPr>
        <p:txBody>
          <a:bodyPr>
            <a:normAutofit fontScale="92500" lnSpcReduction="10000"/>
          </a:bodyPr>
          <a:lstStyle/>
          <a:p>
            <a:pPr>
              <a:spcBef>
                <a:spcPts val="600"/>
              </a:spcBef>
            </a:pPr>
            <a:r>
              <a:rPr lang="en-US" dirty="0"/>
              <a:t>Written critique of an assigned research paper.</a:t>
            </a:r>
          </a:p>
          <a:p>
            <a:pPr lvl="1">
              <a:spcBef>
                <a:spcPts val="600"/>
              </a:spcBef>
            </a:pPr>
            <a:r>
              <a:rPr lang="en-US" dirty="0"/>
              <a:t>The critique should be between 2 and 4 pages long and should examine significance of the study, application and development of theory, and choice and application of research method. It should end in recommendations for improving the study through alternative/additional choices for theory, design or method. </a:t>
            </a:r>
          </a:p>
          <a:p>
            <a:pPr marL="690120" lvl="1" indent="-274320">
              <a:spcBef>
                <a:spcPts val="600"/>
              </a:spcBef>
              <a:buSzPts val="2400"/>
            </a:pPr>
            <a:r>
              <a:rPr lang="en-US" dirty="0"/>
              <a:t>This exercise can be adapted to function as a virtual journal paper review:</a:t>
            </a:r>
          </a:p>
          <a:p>
            <a:pPr marL="1147320" lvl="2" indent="-274320">
              <a:spcBef>
                <a:spcPts val="600"/>
              </a:spcBef>
              <a:buSzPts val="2400"/>
            </a:pPr>
            <a:r>
              <a:rPr lang="en-AU" dirty="0">
                <a:solidFill>
                  <a:srgbClr val="000000"/>
                </a:solidFill>
              </a:rPr>
              <a:t>Your critique must include:</a:t>
            </a:r>
            <a:endParaRPr lang="de-DE" dirty="0"/>
          </a:p>
          <a:p>
            <a:pPr marL="1842264" lvl="2" indent="-457200">
              <a:spcBef>
                <a:spcPts val="600"/>
              </a:spcBef>
            </a:pPr>
            <a:r>
              <a:rPr lang="en-AU" sz="1800" dirty="0">
                <a:solidFill>
                  <a:srgbClr val="000000"/>
                </a:solidFill>
              </a:rPr>
              <a:t>a recommendation to the editor (accept, minor revisions, major revisions, reject),</a:t>
            </a:r>
            <a:endParaRPr lang="de-DE" dirty="0"/>
          </a:p>
          <a:p>
            <a:pPr marL="1842264" lvl="2" indent="-457200">
              <a:spcBef>
                <a:spcPts val="600"/>
              </a:spcBef>
            </a:pPr>
            <a:r>
              <a:rPr lang="en-AU" sz="1800" dirty="0">
                <a:solidFill>
                  <a:srgbClr val="000000"/>
                </a:solidFill>
              </a:rPr>
              <a:t>a clear description of the major areas for improvement in the paper,</a:t>
            </a:r>
            <a:endParaRPr lang="de-DE" dirty="0"/>
          </a:p>
          <a:p>
            <a:pPr marL="1842264" lvl="2" indent="-457200">
              <a:spcBef>
                <a:spcPts val="600"/>
              </a:spcBef>
            </a:pPr>
            <a:r>
              <a:rPr lang="en-AU" sz="1800" dirty="0">
                <a:solidFill>
                  <a:srgbClr val="000000"/>
                </a:solidFill>
              </a:rPr>
              <a:t>recommendations for how to address them.</a:t>
            </a:r>
            <a:endParaRPr lang="de-DE" dirty="0"/>
          </a:p>
          <a:p>
            <a:pPr marL="1147320" lvl="2" indent="-274320">
              <a:spcBef>
                <a:spcPts val="600"/>
              </a:spcBef>
            </a:pPr>
            <a:r>
              <a:rPr lang="en-AU" dirty="0">
                <a:solidFill>
                  <a:srgbClr val="000000"/>
                </a:solidFill>
              </a:rPr>
              <a:t>Your review will be assessed based on the extent to which your recommendation and areas for improvement fairly reflect the paper’s quality and whether your recommendations are feasible and likely to help the paper.</a:t>
            </a:r>
            <a:endParaRPr lang="de-DE" dirty="0"/>
          </a:p>
          <a:p>
            <a:pPr>
              <a:spcBef>
                <a:spcPts val="600"/>
              </a:spcBef>
            </a:pPr>
            <a:endParaRPr lang="en-US" dirty="0"/>
          </a:p>
          <a:p>
            <a:endParaRPr lang="de-DE" dirty="0"/>
          </a:p>
        </p:txBody>
      </p:sp>
      <p:sp>
        <p:nvSpPr>
          <p:cNvPr id="10" name="Titel 5">
            <a:extLst>
              <a:ext uri="{FF2B5EF4-FFF2-40B4-BE49-F238E27FC236}">
                <a16:creationId xmlns:a16="http://schemas.microsoft.com/office/drawing/2014/main" id="{E56DBC5D-4F53-445C-AD22-F165C1D79205}"/>
              </a:ext>
            </a:extLst>
          </p:cNvPr>
          <p:cNvSpPr>
            <a:spLocks noGrp="1"/>
          </p:cNvSpPr>
          <p:nvPr>
            <p:ph type="title"/>
          </p:nvPr>
        </p:nvSpPr>
        <p:spPr/>
        <p:txBody>
          <a:bodyPr vert="horz" lIns="91440" tIns="45720" rIns="91440" bIns="45720" rtlCol="0" anchor="ctr">
            <a:normAutofit/>
          </a:bodyPr>
          <a:lstStyle/>
          <a:p>
            <a:r>
              <a:rPr lang="en-US" dirty="0"/>
              <a:t>Possible Assignments</a:t>
            </a:r>
            <a:endParaRPr lang="de-DE" sz="2600" b="0" dirty="0"/>
          </a:p>
        </p:txBody>
      </p:sp>
      <p:sp>
        <p:nvSpPr>
          <p:cNvPr id="2" name="Datumsplatzhalter 1">
            <a:extLst>
              <a:ext uri="{FF2B5EF4-FFF2-40B4-BE49-F238E27FC236}">
                <a16:creationId xmlns:a16="http://schemas.microsoft.com/office/drawing/2014/main" id="{5EFC1C25-20F2-46A3-92BD-24BE46AFD400}"/>
              </a:ext>
            </a:extLst>
          </p:cNvPr>
          <p:cNvSpPr>
            <a:spLocks noGrp="1"/>
          </p:cNvSpPr>
          <p:nvPr>
            <p:ph type="dt" sz="half" idx="2"/>
          </p:nvPr>
        </p:nvSpPr>
        <p:spPr/>
        <p:txBody>
          <a:bodyPr/>
          <a:lstStyle/>
          <a:p>
            <a:endParaRPr lang="de-DE" dirty="0"/>
          </a:p>
        </p:txBody>
      </p:sp>
      <p:sp>
        <p:nvSpPr>
          <p:cNvPr id="3" name="Fußzeilenplatzhalter 2">
            <a:extLst>
              <a:ext uri="{FF2B5EF4-FFF2-40B4-BE49-F238E27FC236}">
                <a16:creationId xmlns:a16="http://schemas.microsoft.com/office/drawing/2014/main" id="{62CE5393-B725-4E82-BA45-0540EC864D3C}"/>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4" name="Foliennummernplatzhalter 3">
            <a:extLst>
              <a:ext uri="{FF2B5EF4-FFF2-40B4-BE49-F238E27FC236}">
                <a16:creationId xmlns:a16="http://schemas.microsoft.com/office/drawing/2014/main" id="{D6E7EEB7-1B06-4037-BCF3-40448C24762E}"/>
              </a:ext>
            </a:extLst>
          </p:cNvPr>
          <p:cNvSpPr>
            <a:spLocks noGrp="1"/>
          </p:cNvSpPr>
          <p:nvPr>
            <p:ph type="sldNum" sz="quarter" idx="4"/>
          </p:nvPr>
        </p:nvSpPr>
        <p:spPr/>
        <p:txBody>
          <a:bodyPr/>
          <a:lstStyle/>
          <a:p>
            <a:fld id="{48195EE2-BBDB-4836-A200-C62792C76FA9}" type="slidenum">
              <a:rPr lang="de-DE" smtClean="0"/>
              <a:pPr/>
              <a:t>8</a:t>
            </a:fld>
            <a:endParaRPr lang="de-DE"/>
          </a:p>
        </p:txBody>
      </p:sp>
      <p:sp>
        <p:nvSpPr>
          <p:cNvPr id="5" name="Inhaltsplatzhalter 4">
            <a:extLst>
              <a:ext uri="{FF2B5EF4-FFF2-40B4-BE49-F238E27FC236}">
                <a16:creationId xmlns:a16="http://schemas.microsoft.com/office/drawing/2014/main" id="{E8BBCE8E-C3CE-4F3C-A53B-A42F06B64277}"/>
              </a:ext>
            </a:extLst>
          </p:cNvPr>
          <p:cNvSpPr>
            <a:spLocks noGrp="1"/>
          </p:cNvSpPr>
          <p:nvPr>
            <p:ph sz="quarter" idx="12"/>
          </p:nvPr>
        </p:nvSpPr>
        <p:spPr/>
        <p:txBody>
          <a:bodyPr/>
          <a:lstStyle/>
          <a:p>
            <a:r>
              <a:rPr lang="en-US" dirty="0"/>
              <a:t>Exercise #2</a:t>
            </a:r>
          </a:p>
        </p:txBody>
      </p:sp>
    </p:spTree>
    <p:extLst>
      <p:ext uri="{BB962C8B-B14F-4D97-AF65-F5344CB8AC3E}">
        <p14:creationId xmlns:p14="http://schemas.microsoft.com/office/powerpoint/2010/main" val="48800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A82D528-8DEF-405C-A101-0A65131693B0}"/>
              </a:ext>
            </a:extLst>
          </p:cNvPr>
          <p:cNvGraphicFramePr>
            <a:graphicFrameLocks noChangeAspect="1"/>
          </p:cNvGraphicFramePr>
          <p:nvPr>
            <p:custDataLst>
              <p:tags r:id="rId1"/>
            </p:custDataLst>
            <p:extLst>
              <p:ext uri="{D42A27DB-BD31-4B8C-83A1-F6EECF244321}">
                <p14:modId xmlns:p14="http://schemas.microsoft.com/office/powerpoint/2010/main" val="1345942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01" imgH="502" progId="TCLayout.ActiveDocument.1">
                  <p:embed/>
                </p:oleObj>
              </mc:Choice>
              <mc:Fallback>
                <p:oleObj name="think-cell Folie" r:id="rId3" imgW="501" imgH="50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1" name="Inhaltsplatzhalter 10">
            <a:extLst>
              <a:ext uri="{FF2B5EF4-FFF2-40B4-BE49-F238E27FC236}">
                <a16:creationId xmlns:a16="http://schemas.microsoft.com/office/drawing/2014/main" id="{E8F4A750-3A5B-4565-938F-2DA36CB53B7B}"/>
              </a:ext>
            </a:extLst>
          </p:cNvPr>
          <p:cNvGraphicFramePr>
            <a:graphicFrameLocks noGrp="1"/>
          </p:cNvGraphicFramePr>
          <p:nvPr>
            <p:ph sz="quarter" idx="11"/>
            <p:extLst>
              <p:ext uri="{D42A27DB-BD31-4B8C-83A1-F6EECF244321}">
                <p14:modId xmlns:p14="http://schemas.microsoft.com/office/powerpoint/2010/main" val="3606895743"/>
              </p:ext>
            </p:extLst>
          </p:nvPr>
        </p:nvGraphicFramePr>
        <p:xfrm>
          <a:off x="434180" y="2286000"/>
          <a:ext cx="9281321" cy="1828800"/>
        </p:xfrm>
        <a:graphic>
          <a:graphicData uri="http://schemas.openxmlformats.org/drawingml/2006/table">
            <a:tbl>
              <a:tblPr firstRow="1" bandRow="1">
                <a:tableStyleId>{793D81CF-94F2-401A-BA57-92F5A7B2D0C5}</a:tableStyleId>
              </a:tblPr>
              <a:tblGrid>
                <a:gridCol w="9281321">
                  <a:extLst>
                    <a:ext uri="{9D8B030D-6E8A-4147-A177-3AD203B41FA5}">
                      <a16:colId xmlns:a16="http://schemas.microsoft.com/office/drawing/2014/main" val="2091722056"/>
                    </a:ext>
                  </a:extLst>
                </a:gridCol>
              </a:tblGrid>
              <a:tr h="370840">
                <a:tc>
                  <a:txBody>
                    <a:bodyPr/>
                    <a:lstStyle/>
                    <a:p>
                      <a:pPr algn="ctr"/>
                      <a:r>
                        <a:rPr lang="de-DE" sz="2400" dirty="0">
                          <a:latin typeface="Arial" panose="020B0604020202020204" pitchFamily="34" charset="0"/>
                          <a:cs typeface="Arial" panose="020B0604020202020204" pitchFamily="34" charset="0"/>
                        </a:rPr>
                        <a:t>Content</a:t>
                      </a:r>
                    </a:p>
                  </a:txBody>
                  <a:tcPr marL="103860" marR="103860">
                    <a:lnL w="12700" cap="flat" cmpd="sng" algn="ctr">
                      <a:solidFill>
                        <a:schemeClr val="tx1"/>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2264063684"/>
                  </a:ext>
                </a:extLst>
              </a:tr>
              <a:tr h="370840">
                <a:tc>
                  <a:txBody>
                    <a:bodyPr/>
                    <a:lstStyle/>
                    <a:p>
                      <a:r>
                        <a:rPr lang="en-US" sz="2400" b="1" dirty="0">
                          <a:latin typeface="Arial" panose="020B0604020202020204" pitchFamily="34" charset="0"/>
                          <a:cs typeface="Arial" panose="020B0604020202020204" pitchFamily="34" charset="0"/>
                        </a:rPr>
                        <a:t>Part 1: Basic Principles of Research</a:t>
                      </a:r>
                    </a:p>
                  </a:txBody>
                  <a:tcPr marL="103860" marR="1038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54308906"/>
                  </a:ext>
                </a:extLst>
              </a:tr>
              <a:tr h="370840">
                <a:tc>
                  <a:txBody>
                    <a:bodyPr/>
                    <a:lstStyle/>
                    <a:p>
                      <a:r>
                        <a:rPr lang="en-US" sz="2400" dirty="0">
                          <a:latin typeface="Arial" panose="020B0604020202020204" pitchFamily="34" charset="0"/>
                          <a:cs typeface="Arial" panose="020B0604020202020204" pitchFamily="34" charset="0"/>
                        </a:rPr>
                        <a:t>Part 2: Conducting Research</a:t>
                      </a:r>
                      <a:endParaRPr lang="de-DE" sz="2400" dirty="0">
                        <a:latin typeface="Arial" panose="020B0604020202020204" pitchFamily="34" charset="0"/>
                        <a:cs typeface="Arial" panose="020B0604020202020204" pitchFamily="34" charset="0"/>
                      </a:endParaRPr>
                    </a:p>
                  </a:txBody>
                  <a:tcPr marL="103860" marR="1038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32427877"/>
                  </a:ext>
                </a:extLst>
              </a:tr>
              <a:tr h="370840">
                <a:tc>
                  <a:txBody>
                    <a:bodyPr/>
                    <a:lstStyle/>
                    <a:p>
                      <a:r>
                        <a:rPr lang="en-US" sz="2400" dirty="0">
                          <a:latin typeface="Arial" panose="020B0604020202020204" pitchFamily="34" charset="0"/>
                          <a:cs typeface="Arial" panose="020B0604020202020204" pitchFamily="34" charset="0"/>
                        </a:rPr>
                        <a:t>Part 3: Publishing Research</a:t>
                      </a:r>
                      <a:endParaRPr lang="de-DE" sz="2400" dirty="0">
                        <a:latin typeface="Arial" panose="020B0604020202020204" pitchFamily="34" charset="0"/>
                        <a:cs typeface="Arial" panose="020B0604020202020204" pitchFamily="34" charset="0"/>
                      </a:endParaRPr>
                    </a:p>
                  </a:txBody>
                  <a:tcPr marL="103860" marR="1038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2010622"/>
                  </a:ext>
                </a:extLst>
              </a:tr>
            </a:tbl>
          </a:graphicData>
        </a:graphic>
      </p:graphicFrame>
      <p:sp>
        <p:nvSpPr>
          <p:cNvPr id="6" name="Titel 5">
            <a:extLst>
              <a:ext uri="{FF2B5EF4-FFF2-40B4-BE49-F238E27FC236}">
                <a16:creationId xmlns:a16="http://schemas.microsoft.com/office/drawing/2014/main" id="{C5ACE63C-9179-42A3-B883-06469FB4CC71}"/>
              </a:ext>
            </a:extLst>
          </p:cNvPr>
          <p:cNvSpPr>
            <a:spLocks noGrp="1"/>
          </p:cNvSpPr>
          <p:nvPr>
            <p:ph type="title"/>
          </p:nvPr>
        </p:nvSpPr>
        <p:spPr/>
        <p:txBody>
          <a:bodyPr>
            <a:normAutofit/>
          </a:bodyPr>
          <a:lstStyle/>
          <a:p>
            <a:r>
              <a:rPr lang="en-US" dirty="0"/>
              <a:t>Overview</a:t>
            </a:r>
            <a:endParaRPr lang="en-US" sz="2600" b="0" dirty="0"/>
          </a:p>
        </p:txBody>
      </p:sp>
      <p:sp>
        <p:nvSpPr>
          <p:cNvPr id="3" name="Datumsplatzhalter 2">
            <a:extLst>
              <a:ext uri="{FF2B5EF4-FFF2-40B4-BE49-F238E27FC236}">
                <a16:creationId xmlns:a16="http://schemas.microsoft.com/office/drawing/2014/main" id="{FBF970CA-88BF-4496-8B37-594E70CB9949}"/>
              </a:ext>
            </a:extLst>
          </p:cNvPr>
          <p:cNvSpPr>
            <a:spLocks noGrp="1"/>
          </p:cNvSpPr>
          <p:nvPr>
            <p:ph type="dt" sz="half" idx="2"/>
          </p:nvPr>
        </p:nvSpPr>
        <p:spPr/>
        <p:txBody>
          <a:bodyPr/>
          <a:lstStyle/>
          <a:p>
            <a:endParaRPr lang="de-DE" dirty="0"/>
          </a:p>
        </p:txBody>
      </p:sp>
      <p:sp>
        <p:nvSpPr>
          <p:cNvPr id="4" name="Fußzeilenplatzhalter 3">
            <a:extLst>
              <a:ext uri="{FF2B5EF4-FFF2-40B4-BE49-F238E27FC236}">
                <a16:creationId xmlns:a16="http://schemas.microsoft.com/office/drawing/2014/main" id="{29178B8A-58B0-4AFA-9F83-25B76ECF7027}"/>
              </a:ext>
            </a:extLst>
          </p:cNvPr>
          <p:cNvSpPr>
            <a:spLocks noGrp="1"/>
          </p:cNvSpPr>
          <p:nvPr>
            <p:ph type="ftr" sz="quarter" idx="3"/>
          </p:nvPr>
        </p:nvSpPr>
        <p:spPr/>
        <p:txBody>
          <a:bodyPr/>
          <a:lstStyle/>
          <a:p>
            <a:r>
              <a:rPr lang="en-US" dirty="0"/>
              <a:t>Teaching Notes: Scientific Research in Information Systems (2</a:t>
            </a:r>
            <a:r>
              <a:rPr lang="en-US" baseline="30000" dirty="0"/>
              <a:t>nd</a:t>
            </a:r>
            <a:r>
              <a:rPr lang="en-US" dirty="0"/>
              <a:t> edition) ~ © Copyright 2021 Jan Recker. All Rights Reserved. ~</a:t>
            </a:r>
            <a:endParaRPr lang="de-DE" dirty="0"/>
          </a:p>
        </p:txBody>
      </p:sp>
      <p:sp>
        <p:nvSpPr>
          <p:cNvPr id="5" name="Foliennummernplatzhalter 4">
            <a:extLst>
              <a:ext uri="{FF2B5EF4-FFF2-40B4-BE49-F238E27FC236}">
                <a16:creationId xmlns:a16="http://schemas.microsoft.com/office/drawing/2014/main" id="{F6675F50-DD54-45C5-8DE4-B2072D6E453E}"/>
              </a:ext>
            </a:extLst>
          </p:cNvPr>
          <p:cNvSpPr>
            <a:spLocks noGrp="1"/>
          </p:cNvSpPr>
          <p:nvPr>
            <p:ph type="sldNum" sz="quarter" idx="4"/>
          </p:nvPr>
        </p:nvSpPr>
        <p:spPr/>
        <p:txBody>
          <a:bodyPr/>
          <a:lstStyle/>
          <a:p>
            <a:fld id="{48195EE2-BBDB-4836-A200-C62792C76FA9}" type="slidenum">
              <a:rPr lang="de-DE" smtClean="0"/>
              <a:t>9</a:t>
            </a:fld>
            <a:endParaRPr lang="de-DE" dirty="0"/>
          </a:p>
        </p:txBody>
      </p:sp>
      <p:sp>
        <p:nvSpPr>
          <p:cNvPr id="2" name="Inhaltsplatzhalter 1">
            <a:extLst>
              <a:ext uri="{FF2B5EF4-FFF2-40B4-BE49-F238E27FC236}">
                <a16:creationId xmlns:a16="http://schemas.microsoft.com/office/drawing/2014/main" id="{DA5559FF-30EF-437D-BD7F-043202F3C223}"/>
              </a:ext>
            </a:extLst>
          </p:cNvPr>
          <p:cNvSpPr>
            <a:spLocks noGrp="1"/>
          </p:cNvSpPr>
          <p:nvPr>
            <p:ph sz="quarter" idx="12"/>
          </p:nvPr>
        </p:nvSpPr>
        <p:spPr/>
        <p:txBody>
          <a:bodyPr/>
          <a:lstStyle/>
          <a:p>
            <a:endParaRPr lang="de-DE" dirty="0"/>
          </a:p>
        </p:txBody>
      </p:sp>
    </p:spTree>
    <p:extLst>
      <p:ext uri="{BB962C8B-B14F-4D97-AF65-F5344CB8AC3E}">
        <p14:creationId xmlns:p14="http://schemas.microsoft.com/office/powerpoint/2010/main" val="1484246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Chq8C.CoRHaaymdyqOl2e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grZ2vH6Qb2e1J9WKAcW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grZ2vH6Qb2e1J9WKAcWV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mlouBWpLTLyxG5sYB4mzZ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3929</Words>
  <Application>Microsoft Office PowerPoint</Application>
  <PresentationFormat>Widescreen</PresentationFormat>
  <Paragraphs>355</Paragraphs>
  <Slides>59</Slides>
  <Notes>9</Notes>
  <HiddenSlides>8</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6" baseType="lpstr">
      <vt:lpstr>Arial</vt:lpstr>
      <vt:lpstr>Calibri</vt:lpstr>
      <vt:lpstr>Segoe UI</vt:lpstr>
      <vt:lpstr>TheSans UHH</vt:lpstr>
      <vt:lpstr>Wingdings</vt:lpstr>
      <vt:lpstr>Office</vt:lpstr>
      <vt:lpstr>think-cell Folie</vt:lpstr>
      <vt:lpstr>Scientific Research in Information Systems /CS/I.T:</vt:lpstr>
      <vt:lpstr>Copyright Notice &amp; Citation</vt:lpstr>
      <vt:lpstr>Potential Course Design on Basis of the Book</vt:lpstr>
      <vt:lpstr>Course Overview</vt:lpstr>
      <vt:lpstr>Learning Outcomes</vt:lpstr>
      <vt:lpstr>Possible Schedule</vt:lpstr>
      <vt:lpstr>Possible Assignments</vt:lpstr>
      <vt:lpstr>Possible Assignments</vt:lpstr>
      <vt:lpstr>Overview</vt:lpstr>
      <vt:lpstr>Chapter 1: Introduction to Information Systems Research</vt:lpstr>
      <vt:lpstr>Why are you studying information systems?</vt:lpstr>
      <vt:lpstr>What does a professor do?</vt:lpstr>
      <vt:lpstr>Let‘s get going: What is Research?  What is a famous study you have heard of?</vt:lpstr>
      <vt:lpstr>The Scientific Revolution: Mankind realizes they do not know everything.</vt:lpstr>
      <vt:lpstr>What are we researching in IS?</vt:lpstr>
      <vt:lpstr>What are we researching in IS?</vt:lpstr>
      <vt:lpstr>Definition of IS research</vt:lpstr>
      <vt:lpstr>Two key aspects of that definition (1)</vt:lpstr>
      <vt:lpstr>Two key aspects of that definition (2)</vt:lpstr>
      <vt:lpstr>There are many ways of doing research on Information Systems</vt:lpstr>
      <vt:lpstr>Which BBT Character are You?</vt:lpstr>
      <vt:lpstr>What/who is an Example for…</vt:lpstr>
      <vt:lpstr>Types of research</vt:lpstr>
      <vt:lpstr>Types of research </vt:lpstr>
      <vt:lpstr>Types of research</vt:lpstr>
      <vt:lpstr>What impacts are we studying - does IS research matter?</vt:lpstr>
      <vt:lpstr>Motivation</vt:lpstr>
      <vt:lpstr>Motivation</vt:lpstr>
      <vt:lpstr>Motivation</vt:lpstr>
      <vt:lpstr>Motivation</vt:lpstr>
      <vt:lpstr>Motivation</vt:lpstr>
      <vt:lpstr>Motivation</vt:lpstr>
      <vt:lpstr>What are significant challenges?</vt:lpstr>
      <vt:lpstr>What are significant challenges?</vt:lpstr>
      <vt:lpstr>Some Examples</vt:lpstr>
      <vt:lpstr>Some Examples</vt:lpstr>
      <vt:lpstr>Some Examples</vt:lpstr>
      <vt:lpstr>Some Examples</vt:lpstr>
      <vt:lpstr>What do you need to do when you pursue research in your studies?</vt:lpstr>
      <vt:lpstr>How do you know you are not on the right track?</vt:lpstr>
      <vt:lpstr>How do you know you are not on the right track?</vt:lpstr>
      <vt:lpstr>How do you know you are not on the right track?</vt:lpstr>
      <vt:lpstr>How do you know you are not on the right track?</vt:lpstr>
      <vt:lpstr>What matters to research?</vt:lpstr>
      <vt:lpstr>Research is a challenging task</vt:lpstr>
      <vt:lpstr>Instead of taking in more knowledge, you have to create knowledge</vt:lpstr>
      <vt:lpstr>How do you create new knowledge?</vt:lpstr>
      <vt:lpstr>What is the body ofknowledge?</vt:lpstr>
      <vt:lpstr>Examples for IS research that address questions I, II or III</vt:lpstr>
      <vt:lpstr>Example Question 2:</vt:lpstr>
      <vt:lpstr>Implementing Enterprise Social Networks at Woolworths Group</vt:lpstr>
      <vt:lpstr>PowerPoint Presentation</vt:lpstr>
      <vt:lpstr>Example Question 3:</vt:lpstr>
      <vt:lpstr>Example Question 3:</vt:lpstr>
      <vt:lpstr>Example Question 3:</vt:lpstr>
      <vt:lpstr>What one can do with better measures</vt:lpstr>
      <vt:lpstr>What one can do with better measures</vt:lpstr>
      <vt:lpstr>End of Chapter 1</vt:lpstr>
      <vt:lpstr>Do you like podcasts?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Björn Binzer</dc:creator>
  <cp:lastModifiedBy>Anibrika Bright</cp:lastModifiedBy>
  <cp:revision>323</cp:revision>
  <dcterms:created xsi:type="dcterms:W3CDTF">2018-09-11T09:15:56Z</dcterms:created>
  <dcterms:modified xsi:type="dcterms:W3CDTF">2024-03-22T08:29:17Z</dcterms:modified>
</cp:coreProperties>
</file>